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3" d="100"/>
          <a:sy n="13" d="100"/>
        </p:scale>
        <p:origin x="2280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2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4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E87A-42FF-4565-8C98-9F48EC3CF5F5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E893-3F7D-42DB-B15C-380FA1E0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tours.com/eclipse-edge-2017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45F5D19-23ED-49FB-9B1D-74C737E1B075}"/>
              </a:ext>
            </a:extLst>
          </p:cNvPr>
          <p:cNvGrpSpPr/>
          <p:nvPr/>
        </p:nvGrpSpPr>
        <p:grpSpPr>
          <a:xfrm>
            <a:off x="0" y="1889760"/>
            <a:ext cx="32918400" cy="41402455"/>
            <a:chOff x="0" y="1889760"/>
            <a:chExt cx="32918400" cy="41402455"/>
          </a:xfrm>
        </p:grpSpPr>
        <p:sp>
          <p:nvSpPr>
            <p:cNvPr id="4" name="TextBox 3"/>
            <p:cNvSpPr txBox="1"/>
            <p:nvPr/>
          </p:nvSpPr>
          <p:spPr>
            <a:xfrm>
              <a:off x="2499360" y="1889760"/>
              <a:ext cx="291388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IOTA Plans for 21 August 2017 Eclipse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3565605"/>
              <a:ext cx="228600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Plans are to observe the 2017 eclipse with a variety of observing techniques, modern and ones used in the past.  We want to determine their differences and the effects of those differences accurately.</a:t>
              </a:r>
            </a:p>
            <a:p>
              <a:endParaRPr lang="en-US" sz="7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37440" y="15976336"/>
              <a:ext cx="7680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4218" y="4617336"/>
              <a:ext cx="8438920" cy="197914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1280" y="18462345"/>
              <a:ext cx="2236872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Methods to use are one or more of the following: Direct visual observation (with eye protection), visual observation of telescopically projected images, direct timed video telescopic observations in B&amp;W and in color, recording the flash spectrum.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83745" y="25084538"/>
              <a:ext cx="18952509" cy="969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Paul </a:t>
              </a:r>
              <a:r>
                <a:rPr lang="en-US" sz="7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Maley</a:t>
              </a:r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has organized a citizen science experiment to position a chain of observers in Minden, Nebraska at the South limit of totality. They will be using two observation techniques: Direct visual observation and recording the eclipse with cell phones</a:t>
              </a:r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See </a:t>
              </a:r>
              <a:r>
                <a:rPr lang="en-US" sz="6000" b="1" i="1" u="sng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http://www.eclipsetours.com/eclipse-edge-2017/</a:t>
              </a:r>
              <a:endParaRPr lang="en-US" sz="6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6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584" y="41353223"/>
              <a:ext cx="18055976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David Dunham will collect the observation data davidwdunham@Verizon.net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580" y="14109998"/>
              <a:ext cx="2224895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The diameter is determined by timing the 2</a:t>
              </a:r>
              <a:r>
                <a:rPr lang="en-US" sz="6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and 3</a:t>
              </a:r>
              <a:r>
                <a:rPr lang="en-US" sz="6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contacts and specific Bailey’s Beads before 2</a:t>
              </a:r>
              <a:r>
                <a:rPr lang="en-US" sz="6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and after 3</a:t>
              </a:r>
              <a:r>
                <a:rPr lang="en-US" sz="6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contact. Except for direct visual observation, the observer needs to time the beads and locate them on the solar limb.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179336" y="8357004"/>
              <a:ext cx="17088219" cy="51186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2499360" y="9052443"/>
              <a:ext cx="16263978" cy="3727745"/>
              <a:chOff x="-96" y="1650"/>
              <a:chExt cx="5778" cy="1422"/>
            </a:xfrm>
          </p:grpSpPr>
          <p:sp>
            <p:nvSpPr>
              <p:cNvPr id="12" name="Oval 4" descr="Figure J-1"/>
              <p:cNvSpPr>
                <a:spLocks noChangeArrowheads="1"/>
              </p:cNvSpPr>
              <p:nvPr/>
            </p:nvSpPr>
            <p:spPr bwMode="auto">
              <a:xfrm rot="-766826">
                <a:off x="-96" y="1824"/>
                <a:ext cx="1200" cy="1248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4704" y="1882"/>
                <a:ext cx="912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 flipH="1">
                <a:off x="3216" y="1830"/>
                <a:ext cx="2352" cy="28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flipH="1" flipV="1">
                <a:off x="3216" y="2592"/>
                <a:ext cx="2352" cy="19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 rot="16200000">
                <a:off x="1848" y="1224"/>
                <a:ext cx="480" cy="225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9" descr="Moon half"/>
              <p:cNvSpPr>
                <a:spLocks noChangeArrowheads="1"/>
              </p:cNvSpPr>
              <p:nvPr/>
            </p:nvSpPr>
            <p:spPr bwMode="auto">
              <a:xfrm>
                <a:off x="3021" y="2117"/>
                <a:ext cx="480" cy="480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0"/>
              <p:cNvSpPr>
                <a:spLocks noChangeArrowheads="1"/>
              </p:cNvSpPr>
              <p:nvPr/>
            </p:nvSpPr>
            <p:spPr bwMode="auto">
              <a:xfrm rot="5400000">
                <a:off x="1086" y="2157"/>
                <a:ext cx="48" cy="38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>
                <a:off x="966" y="1920"/>
                <a:ext cx="42" cy="41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915" y="2361"/>
                <a:ext cx="48" cy="35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586" y="1650"/>
                <a:ext cx="126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Measure umbra on ground</a:t>
                </a:r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1128" y="2496"/>
                <a:ext cx="2016" cy="22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 rot="348347">
                <a:off x="1803" y="2718"/>
                <a:ext cx="1344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Known distances to Moon, Sun</a:t>
                </a:r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4536" y="2784"/>
                <a:ext cx="1146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Compute diameter of Sun</a:t>
                </a:r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2841" y="1824"/>
                <a:ext cx="1118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Known diameter of Moon</a:t>
                </a:r>
              </a:p>
            </p:txBody>
          </p:sp>
        </p:grp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80" y="25179144"/>
              <a:ext cx="12256869" cy="5916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9580" y="31537231"/>
              <a:ext cx="1236976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Flash spectrum taken by Paris Observatory expedition of the 11/7/2010 eclipse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360" y="34984608"/>
              <a:ext cx="19627517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The Eclipse Megamovie will provide videos it receives to IOTA to be included in the diameter measurements, many of which will also be recordings done with cell phones </a:t>
              </a:r>
            </a:p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https://eclipsemega.movie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32452" y="39430243"/>
              <a:ext cx="11792734" cy="37856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Eclipse circumstances and a road atlas of the eclipse are available through EclipseWise.com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1654" y="34518719"/>
              <a:ext cx="4261683" cy="423572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6628819" y="34750380"/>
              <a:ext cx="517431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i="1" dirty="0"/>
                <a:t>Eclipse of</a:t>
              </a:r>
            </a:p>
            <a:p>
              <a:r>
                <a:rPr lang="en-US" sz="6000" b="1" i="1" dirty="0"/>
                <a:t>9/3/2016   Halmahera, Indonesia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08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46199B-6A25-4FAB-98F8-88E203410735}"/>
              </a:ext>
            </a:extLst>
          </p:cNvPr>
          <p:cNvGrpSpPr/>
          <p:nvPr/>
        </p:nvGrpSpPr>
        <p:grpSpPr>
          <a:xfrm>
            <a:off x="1021080" y="1607388"/>
            <a:ext cx="31161292" cy="41511771"/>
            <a:chOff x="1021080" y="1607388"/>
            <a:chExt cx="31161292" cy="415117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180CAE-2016-4DE7-AABD-A1E1B7118B90}"/>
                </a:ext>
              </a:extLst>
            </p:cNvPr>
            <p:cNvSpPr txBox="1"/>
            <p:nvPr/>
          </p:nvSpPr>
          <p:spPr>
            <a:xfrm>
              <a:off x="1021080" y="1607388"/>
              <a:ext cx="30053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Observing with the IOTA Video Recording Application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C3275A-C649-49A0-8C44-2191A6E9EC4D}"/>
                </a:ext>
              </a:extLst>
            </p:cNvPr>
            <p:cNvSpPr txBox="1"/>
            <p:nvPr/>
          </p:nvSpPr>
          <p:spPr>
            <a:xfrm>
              <a:off x="3764280" y="41918830"/>
              <a:ext cx="25176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Available at http://occultations.org/observing/software/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BC8C7E-9074-4B78-BF5B-B37E4FB6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3599834"/>
              <a:ext cx="19345700" cy="108819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F4517C-AD28-47C8-8CD9-07BB2B551910}"/>
                </a:ext>
              </a:extLst>
            </p:cNvPr>
            <p:cNvSpPr txBox="1"/>
            <p:nvPr/>
          </p:nvSpPr>
          <p:spPr>
            <a:xfrm>
              <a:off x="20787360" y="4316153"/>
              <a:ext cx="10546080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 Windows App designed for the occultation observer, for automated, unattended capture of digitized analog video of </a:t>
              </a:r>
              <a:r>
                <a:rPr lang="en-US" sz="7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occultations</a:t>
              </a:r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09BF85-5DAB-46F6-B59A-432BE79E2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1" y="27905889"/>
              <a:ext cx="13319760" cy="9379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F06B42-7CF1-4994-9A34-52B24FDF2B5D}"/>
                </a:ext>
              </a:extLst>
            </p:cNvPr>
            <p:cNvSpPr txBox="1"/>
            <p:nvPr/>
          </p:nvSpPr>
          <p:spPr>
            <a:xfrm>
              <a:off x="14340841" y="28514561"/>
              <a:ext cx="17841531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Example video capture system, for attended observing. The iView is a Win 10 stick computer. During unattended observing, the monitor and keyboard are removed. One monitor and one keyboard are all that are needed for multiple remote stations.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4A7B27-AC15-401A-8C7C-A44FB9269653}"/>
                </a:ext>
              </a:extLst>
            </p:cNvPr>
            <p:cNvSpPr txBox="1"/>
            <p:nvPr/>
          </p:nvSpPr>
          <p:spPr>
            <a:xfrm>
              <a:off x="1021080" y="15607695"/>
              <a:ext cx="15331440" cy="1117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An observing station typically consists of a telescope with a video camera feeding an analog video stream to the IOTA VTI which inserts the GPS time and in turn feeds the analog video digitizer which is connected to a Windows computer via a USB port where the data are captured by the IOTA Video Recording App.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B03333-875F-42A8-A4EA-6CB0509D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6530" y="15539928"/>
              <a:ext cx="14885842" cy="121319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A4D5CC-0195-41BB-BC20-4E84B698CA26}"/>
                </a:ext>
              </a:extLst>
            </p:cNvPr>
            <p:cNvSpPr txBox="1"/>
            <p:nvPr/>
          </p:nvSpPr>
          <p:spPr>
            <a:xfrm>
              <a:off x="1021080" y="37659837"/>
              <a:ext cx="3031236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The app runs on Win 7, 8, and 10 computers and tablets. Future versions with additional capabilities and, eventually, digital camera support are in work.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8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9678B1-6C77-4D77-B325-FAABBDE24B79}"/>
              </a:ext>
            </a:extLst>
          </p:cNvPr>
          <p:cNvGrpSpPr/>
          <p:nvPr/>
        </p:nvGrpSpPr>
        <p:grpSpPr>
          <a:xfrm>
            <a:off x="0" y="1630680"/>
            <a:ext cx="32239074" cy="41771510"/>
            <a:chOff x="0" y="1630680"/>
            <a:chExt cx="32239074" cy="417715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72B34B-B16F-4968-863F-C4FA37D3D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968" y="6029846"/>
              <a:ext cx="16000730" cy="48189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0A635E-5C20-41E8-8091-AAC573B76ACD}"/>
                </a:ext>
              </a:extLst>
            </p:cNvPr>
            <p:cNvSpPr txBox="1"/>
            <p:nvPr/>
          </p:nvSpPr>
          <p:spPr>
            <a:xfrm>
              <a:off x="1584960" y="1630680"/>
              <a:ext cx="306019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i="1" dirty="0" err="1">
                  <a:solidFill>
                    <a:srgbClr val="FF0000"/>
                  </a:solidFill>
                </a:rPr>
                <a:t>O</a:t>
              </a:r>
              <a:r>
                <a:rPr lang="en-US" sz="8000" b="1" i="1" dirty="0" err="1"/>
                <a:t>ccultations</a:t>
              </a:r>
              <a:r>
                <a:rPr lang="en-US" sz="8000" b="1" i="1" dirty="0"/>
                <a:t> from </a:t>
              </a:r>
              <a:r>
                <a:rPr lang="en-US" sz="8000" b="1" i="1" dirty="0">
                  <a:solidFill>
                    <a:srgbClr val="FF0000"/>
                  </a:solidFill>
                </a:rPr>
                <a:t>P</a:t>
              </a:r>
              <a:r>
                <a:rPr lang="en-US" sz="8000" b="1" i="1" dirty="0"/>
                <a:t>rediction to </a:t>
              </a:r>
              <a:r>
                <a:rPr lang="en-US" sz="8000" b="1" i="1" dirty="0">
                  <a:solidFill>
                    <a:srgbClr val="FF0000"/>
                  </a:solidFill>
                </a:rPr>
                <a:t>R</a:t>
              </a:r>
              <a:r>
                <a:rPr lang="en-US" sz="8000" b="1" i="1" dirty="0"/>
                <a:t>eduction and </a:t>
              </a:r>
              <a:r>
                <a:rPr lang="en-US" sz="8000" b="1" i="1" dirty="0">
                  <a:solidFill>
                    <a:srgbClr val="FF0000"/>
                  </a:solidFill>
                </a:rPr>
                <a:t>P</a:t>
              </a:r>
              <a:r>
                <a:rPr lang="en-US" sz="8000" b="1" i="1" dirty="0"/>
                <a:t>ublication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187E00-30C7-4167-BD13-E43959460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2010" y="3474263"/>
              <a:ext cx="7590790" cy="68867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574F84-D807-4B8D-A3A4-659EF6FB8A58}"/>
                </a:ext>
              </a:extLst>
            </p:cNvPr>
            <p:cNvSpPr txBox="1"/>
            <p:nvPr/>
          </p:nvSpPr>
          <p:spPr>
            <a:xfrm>
              <a:off x="1158240" y="3859843"/>
              <a:ext cx="132283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/>
                <a:t>Lunar occultation prediction with Occult software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72F233-69DB-4C68-97BC-74FF259B7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687" y="6708391"/>
              <a:ext cx="14965680" cy="76781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9FC208-A298-4554-AD22-1B22B5602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165" y="10571672"/>
              <a:ext cx="7175869" cy="63376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4570FF-0122-48DC-BE51-041894FA30E2}"/>
                </a:ext>
              </a:extLst>
            </p:cNvPr>
            <p:cNvSpPr txBox="1"/>
            <p:nvPr/>
          </p:nvSpPr>
          <p:spPr>
            <a:xfrm>
              <a:off x="438960" y="11168146"/>
              <a:ext cx="5854753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/>
                <a:t>Asteroid prediction access via Occult Watcher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35D761-54E1-45E2-A92E-EE3F63234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968" y="22956188"/>
              <a:ext cx="7048179" cy="49509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127BA-E896-438D-AF56-A4D8414929FC}"/>
                </a:ext>
              </a:extLst>
            </p:cNvPr>
            <p:cNvSpPr txBox="1"/>
            <p:nvPr/>
          </p:nvSpPr>
          <p:spPr>
            <a:xfrm>
              <a:off x="1200968" y="19620774"/>
              <a:ext cx="2988319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 err="1"/>
                <a:t>Occultations</a:t>
              </a:r>
              <a:r>
                <a:rPr lang="en-US" sz="7200" b="1" i="1" dirty="0"/>
                <a:t> recorded with a variety of methods, stopwatch while observing visually, analogue video recording, CCD drift scan as the observers experience and budget dictates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2FD5D1-C77F-43A9-9EC7-34FE82C14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354" y="24453188"/>
              <a:ext cx="7757058" cy="44550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172439-EAC1-40BE-A2C8-71F59BAAF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2591" y="34141545"/>
              <a:ext cx="15410998" cy="92606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C65E83-50F0-4C27-A57F-65B4D39CD2AE}"/>
                </a:ext>
              </a:extLst>
            </p:cNvPr>
            <p:cNvSpPr txBox="1"/>
            <p:nvPr/>
          </p:nvSpPr>
          <p:spPr>
            <a:xfrm>
              <a:off x="0" y="29190131"/>
              <a:ext cx="2569337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/>
                <a:t>IOTA collects and archives all occultation observations worldwide. Designated members in various IOTA organizations have the responsibility to collate, check, and distribute reported data.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7A33EC-D67C-4037-A8BA-27D9092AAA62}"/>
                </a:ext>
              </a:extLst>
            </p:cNvPr>
            <p:cNvSpPr txBox="1"/>
            <p:nvPr/>
          </p:nvSpPr>
          <p:spPr>
            <a:xfrm>
              <a:off x="813429" y="37472605"/>
              <a:ext cx="1496554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/>
                <a:t>Articles about specific events can be prepared for the JOA, Reflector, S&amp;T, and other publications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422E79-E48E-403E-BB67-C23E255E56D6}"/>
                </a:ext>
              </a:extLst>
            </p:cNvPr>
            <p:cNvSpPr txBox="1"/>
            <p:nvPr/>
          </p:nvSpPr>
          <p:spPr>
            <a:xfrm>
              <a:off x="23023971" y="23287719"/>
              <a:ext cx="8545778" cy="4524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/>
                <a:t>Data extracted from video records with Virtual Dub and/or </a:t>
              </a:r>
              <a:r>
                <a:rPr lang="en-US" sz="7200" b="1" i="1" dirty="0" err="1"/>
                <a:t>LiMovie</a:t>
              </a:r>
              <a:endParaRPr lang="en-US" sz="7200" b="1" i="1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A7052E-6986-4D9B-83CF-D19C91069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9143" y="24203954"/>
              <a:ext cx="6943316" cy="523594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EF4139-7FAB-41F8-8134-996D5C7E5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4645" y="27630039"/>
              <a:ext cx="7254429" cy="445121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E9603A-25C2-4E64-90EF-3376D0AC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7398" y="12074285"/>
              <a:ext cx="9563100" cy="663575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951923-A87E-4850-97E1-1BF7304BD1D7}"/>
                </a:ext>
              </a:extLst>
            </p:cNvPr>
            <p:cNvSpPr txBox="1"/>
            <p:nvPr/>
          </p:nvSpPr>
          <p:spPr>
            <a:xfrm>
              <a:off x="21478508" y="15256093"/>
              <a:ext cx="10145081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solidFill>
                    <a:srgbClr val="FF0000"/>
                  </a:solidFill>
                </a:rPr>
                <a:t>Observers collaborate to maximize event coverage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99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82FDBC-7DBE-4241-8D2F-1FBD30C259D9}"/>
              </a:ext>
            </a:extLst>
          </p:cNvPr>
          <p:cNvGrpSpPr/>
          <p:nvPr/>
        </p:nvGrpSpPr>
        <p:grpSpPr>
          <a:xfrm>
            <a:off x="0" y="1402080"/>
            <a:ext cx="32918400" cy="41677196"/>
            <a:chOff x="0" y="1402080"/>
            <a:chExt cx="32918400" cy="416771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011482-5ECC-4BEC-BA28-F2B2687F269B}"/>
                </a:ext>
              </a:extLst>
            </p:cNvPr>
            <p:cNvSpPr txBox="1"/>
            <p:nvPr/>
          </p:nvSpPr>
          <p:spPr>
            <a:xfrm>
              <a:off x="7498080" y="1402080"/>
              <a:ext cx="185318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Stations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66A96C-17C5-42C2-84C2-D751F125D4D0}"/>
                </a:ext>
              </a:extLst>
            </p:cNvPr>
            <p:cNvSpPr txBox="1"/>
            <p:nvPr/>
          </p:nvSpPr>
          <p:spPr>
            <a:xfrm>
              <a:off x="1097280" y="3535680"/>
              <a:ext cx="3133344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Remote Stations are those deployed for unattended recording of an occultation. The equipment needs to be sturdy, portable, easily concealed, and inexpensive.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41EDD2-E7D8-40DA-8FEF-C7174CA61B76}"/>
                </a:ext>
              </a:extLst>
            </p:cNvPr>
            <p:cNvSpPr txBox="1"/>
            <p:nvPr/>
          </p:nvSpPr>
          <p:spPr>
            <a:xfrm>
              <a:off x="1097280" y="7762161"/>
              <a:ext cx="16703040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Suitable scopes are wide-field, on a simple alt-</a:t>
              </a:r>
              <a:r>
                <a:rPr lang="en-US" sz="7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az</a:t>
              </a:r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mount and undriven. The scope is pointed to the predicted location of the star at the occultation time and the occultation is recorded as the star drifts across the field.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493077-FA90-41D2-8679-6098A2824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624" y="7762160"/>
              <a:ext cx="10501055" cy="78100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C57FE1-CC75-4787-829C-A567122A5862}"/>
                </a:ext>
              </a:extLst>
            </p:cNvPr>
            <p:cNvSpPr txBox="1"/>
            <p:nvPr/>
          </p:nvSpPr>
          <p:spPr>
            <a:xfrm>
              <a:off x="21198143" y="14594800"/>
              <a:ext cx="93878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Prepoint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chart</a:t>
              </a:r>
            </a:p>
          </p:txBody>
        </p:sp>
        <p:pic>
          <p:nvPicPr>
            <p:cNvPr id="8" name="Picture 2" descr="smileyface.jpg">
              <a:extLst>
                <a:ext uri="{FF2B5EF4-FFF2-40B4-BE49-F238E27FC236}">
                  <a16:creationId xmlns:a16="http://schemas.microsoft.com/office/drawing/2014/main" id="{E170397C-4B2A-4D00-A2BC-7270EB9E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5572241"/>
              <a:ext cx="10088520" cy="6699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B03247-7325-4D8F-B3E3-8AA29A75D7B5}"/>
                </a:ext>
              </a:extLst>
            </p:cNvPr>
            <p:cNvSpPr txBox="1"/>
            <p:nvPr/>
          </p:nvSpPr>
          <p:spPr>
            <a:xfrm>
              <a:off x="15240000" y="17302387"/>
              <a:ext cx="163068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One observer can deploy multiple stations increasing the coverage of individual events</a:t>
              </a:r>
            </a:p>
          </p:txBody>
        </p:sp>
        <p:pic>
          <p:nvPicPr>
            <p:cNvPr id="10" name="Picture 2" descr="Complete Mini station.jpg">
              <a:extLst>
                <a:ext uri="{FF2B5EF4-FFF2-40B4-BE49-F238E27FC236}">
                  <a16:creationId xmlns:a16="http://schemas.microsoft.com/office/drawing/2014/main" id="{028F671D-21A5-45F4-8348-65FE7A47D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0583" y="17149365"/>
              <a:ext cx="4038600" cy="5241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BA3C6F0A-A9F6-4D43-851D-840471C1B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280" y="22575660"/>
              <a:ext cx="13228320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2800" b="0" i="0" dirty="0">
                  <a:solidFill>
                    <a:schemeClr val="bg1"/>
                  </a:solidFill>
                </a:rPr>
                <a:t> </a:t>
              </a:r>
              <a:r>
                <a:rPr lang="en-US" altLang="en-US" sz="2800" i="0" dirty="0"/>
                <a:t>Mighty Mini optics (half of a </a:t>
              </a:r>
              <a:r>
                <a:rPr lang="en-US" altLang="en-US" sz="2800" i="0" dirty="0" err="1"/>
                <a:t>Tasco</a:t>
              </a:r>
              <a:r>
                <a:rPr lang="en-US" altLang="en-US" sz="2800" i="0" dirty="0"/>
                <a:t> Essentials 10x50 binocular)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2800" b="0" i="0" dirty="0"/>
                <a:t> PC164CEX-2 video camera powered by </a:t>
              </a:r>
              <a:r>
                <a:rPr lang="en-US" altLang="en-US" sz="2800" dirty="0"/>
                <a:t>9 AA NiMH battery pack on a small tripod, limiting magnitude is10.2 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2800" dirty="0"/>
                <a:t> FOV = 3.2 x 2.4 degrees (using Owl FR)</a:t>
              </a:r>
              <a:endParaRPr lang="en-US" altLang="en-US" sz="2800" b="0" i="0" dirty="0"/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2800" b="0" i="0" dirty="0"/>
                <a:t> Canon ZR camcorder (digital VCR)</a:t>
              </a: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2800" b="0" i="0" dirty="0"/>
                <a:t> Prime focus adapter for lunar </a:t>
              </a:r>
              <a:r>
                <a:rPr lang="en-US" altLang="en-US" sz="2800" b="0" i="0" dirty="0" err="1"/>
                <a:t>occultations</a:t>
              </a:r>
              <a:endParaRPr lang="en-US" altLang="en-US" sz="2800" b="0" i="0" dirty="0"/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2800" b="0" i="0" dirty="0"/>
                <a:t> Total weight: under 10 </a:t>
              </a:r>
              <a:r>
                <a:rPr lang="en-US" altLang="en-US" sz="2800" b="0" i="0" dirty="0" err="1"/>
                <a:t>lbs</a:t>
              </a:r>
              <a:endParaRPr lang="en-US" altLang="en-US" sz="2800" b="0" i="0" dirty="0"/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en-US" altLang="en-US" sz="2800" b="0" i="0" dirty="0"/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2800" b="0" i="0" dirty="0"/>
                <a:t> System designed by Scott Degenhardt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09D07A-8FFC-4423-8AA9-9C55494B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9863" y="21692713"/>
              <a:ext cx="8466742" cy="5293678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FD38AE5-3E8B-4D19-B566-31CC3DF9A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3762" y="28120954"/>
              <a:ext cx="8624638" cy="574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0DA041-C39F-4B58-BBA2-14E450F4A524}"/>
                </a:ext>
              </a:extLst>
            </p:cNvPr>
            <p:cNvSpPr txBox="1"/>
            <p:nvPr/>
          </p:nvSpPr>
          <p:spPr>
            <a:xfrm>
              <a:off x="15483840" y="22111897"/>
              <a:ext cx="7383072" cy="1006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Paver mount with 80mm short-tube refractor and with 10” suitcase telescope, designed by John Broughton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CED0CD-25C1-4AB7-B286-31A146D6E9BD}"/>
                </a:ext>
              </a:extLst>
            </p:cNvPr>
            <p:cNvSpPr txBox="1"/>
            <p:nvPr/>
          </p:nvSpPr>
          <p:spPr>
            <a:xfrm>
              <a:off x="0" y="26932955"/>
              <a:ext cx="1322832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Recording systems use analogue video with GPS time inserted using the IOTA Video Time Inserter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808137-EB15-4230-B92F-29CBBE05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023" y="30706659"/>
              <a:ext cx="8223160" cy="399547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F7C5EF-F7D3-4BED-9F1E-12B40B464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3" y="31437235"/>
              <a:ext cx="6552333" cy="280370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6FA0D6-369D-4C70-99E4-8FFE5385AAD8}"/>
                </a:ext>
              </a:extLst>
            </p:cNvPr>
            <p:cNvSpPr txBox="1"/>
            <p:nvPr/>
          </p:nvSpPr>
          <p:spPr>
            <a:xfrm>
              <a:off x="721606" y="35961550"/>
              <a:ext cx="13350240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RunCam</a:t>
              </a:r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Night Eagle an inexpensive , small, very sensitive replacement for the PC 164C EX-2 . An Astro version is under development.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4095C7-263E-4691-BAFA-E5412BEA3A92}"/>
                </a:ext>
              </a:extLst>
            </p:cNvPr>
            <p:cNvSpPr txBox="1"/>
            <p:nvPr/>
          </p:nvSpPr>
          <p:spPr>
            <a:xfrm>
              <a:off x="23788224" y="35230974"/>
              <a:ext cx="8588448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Data are recorded using camcorders or digitized and captured with the IOTA Video Recorder Application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B14712-7E92-467D-A734-2EB8A6F49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2369" y="35681785"/>
              <a:ext cx="7963732" cy="72998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B37996-759E-4A6B-A439-0E5B9B0FFAA1}"/>
                </a:ext>
              </a:extLst>
            </p:cNvPr>
            <p:cNvSpPr txBox="1"/>
            <p:nvPr/>
          </p:nvSpPr>
          <p:spPr>
            <a:xfrm>
              <a:off x="2937149" y="33917069"/>
              <a:ext cx="114909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www.videotimers.com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95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797</Words>
  <Application>Microsoft Office PowerPoint</Application>
  <PresentationFormat>Custom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Dunham</dc:creator>
  <cp:lastModifiedBy>Joan Dunham</cp:lastModifiedBy>
  <cp:revision>33</cp:revision>
  <dcterms:created xsi:type="dcterms:W3CDTF">2017-03-15T01:35:10Z</dcterms:created>
  <dcterms:modified xsi:type="dcterms:W3CDTF">2017-09-03T02:41:29Z</dcterms:modified>
</cp:coreProperties>
</file>