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3" r:id="rId4"/>
    <p:sldId id="281" r:id="rId5"/>
    <p:sldId id="258" r:id="rId6"/>
    <p:sldId id="350" r:id="rId7"/>
    <p:sldId id="349" r:id="rId8"/>
    <p:sldId id="348" r:id="rId9"/>
    <p:sldId id="360" r:id="rId10"/>
    <p:sldId id="352" r:id="rId11"/>
    <p:sldId id="362" r:id="rId12"/>
    <p:sldId id="351" r:id="rId13"/>
    <p:sldId id="354" r:id="rId14"/>
    <p:sldId id="355" r:id="rId15"/>
    <p:sldId id="356" r:id="rId16"/>
    <p:sldId id="358" r:id="rId17"/>
    <p:sldId id="364" r:id="rId18"/>
    <p:sldId id="366" r:id="rId19"/>
    <p:sldId id="367" r:id="rId20"/>
    <p:sldId id="368" r:id="rId21"/>
    <p:sldId id="369" r:id="rId22"/>
    <p:sldId id="370" r:id="rId23"/>
    <p:sldId id="363" r:id="rId24"/>
    <p:sldId id="298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Lucida Console" pitchFamily="49" charset="0"/>
      <p:regular r:id="rId31"/>
    </p:embeddedFont>
    <p:embeddedFont>
      <p:font typeface="Simplified Arabic Fixed" charset="-78"/>
      <p:regular r:id="rId32"/>
    </p:embeddedFont>
    <p:embeddedFont>
      <p:font typeface="Perpetua Titling MT" charset="0"/>
      <p:regular r:id="rId33"/>
      <p:bold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  <a:srgbClr val="0000FF"/>
    <a:srgbClr val="FFE89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9" autoAdjust="0"/>
    <p:restoredTop sz="94706" autoAdjust="0"/>
  </p:normalViewPr>
  <p:slideViewPr>
    <p:cSldViewPr>
      <p:cViewPr varScale="1">
        <p:scale>
          <a:sx n="96" d="100"/>
          <a:sy n="96" d="100"/>
        </p:scale>
        <p:origin x="-9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EF10-8B2F-4129-8BD5-01F68A2BBDBB}" type="datetimeFigureOut">
              <a:rPr lang="en-AU" smtClean="0"/>
              <a:pPr/>
              <a:t>7/09/2017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8EC85-69F3-44FC-99A5-E6BC979777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2556-1C08-4F9A-8A8B-4FC284A8504B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94FBE-B244-4609-AACE-50CE50E715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47F5-9439-427D-8FCA-0654074970B4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C936-35EF-49EB-B743-569D213990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66D9-4A5B-4945-AE17-895D577B4111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B8EC-1ADF-4811-985E-952A0B7BD3A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2378B-0B37-4578-A3C1-E18781BEEF8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6921A-05BC-4266-9DC0-D421A09C04E1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4764-4354-40E6-BC51-116E79887A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545F-C5E2-475C-8A5A-8DC9ED7A977C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4F9-6B04-4A3F-93DA-FB381EC8CB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0109-BBBC-4F3D-9B0A-2947C39DF059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C9DA-329D-40F4-8D37-8A194719A6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63CA-EB39-4EDA-A3B1-7ABBBB10616E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AFB9-79E8-4749-81C3-47D066C90D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D8B5-B3BD-4421-9126-8A39FE728849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91BF-4963-4A5D-A91E-897E06ED70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7D1E-2E6F-4760-BB5D-9CC6B0E85BE0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E1B2-B184-46C6-AF3D-DF9FB0F604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FE75-3721-4917-A1A6-519F3A584F12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057F-7DE7-4C0D-9C85-5DD96827C3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32D0CE-2F8D-466B-AAF6-B33259AB488E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113862-2F03-4555-914A-55558319C2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aa.org.au/node/1338/ed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clipart-pi5o97E7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clipart-dTr6Mzoa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clipartbest.com/clipart-pi5o97E7T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clipartbest.com/clipart-pi5o97E7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clipart-pi5o97E7T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clipartbest.com/clipart-dTr6Mzoac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clipart-dTr6Mzoac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clipartbest.com/clipart-pi5o97E7T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clipartbest.com/clipart-dTr6Mzoa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clipart-dTr6Mzoac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clipartbest.com/clipart-pi5o97E7T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lipartbest.com/clipart-pi5o97E7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clipartbest.com/clipart-dTr6Mzoa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hyperlink" Target="http://www.clipartbest.com/clipart-pi5o97E7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lipartbest.com/clipart-pi5o97E7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hyperlink" Target="http://www.clipartbest.com/clipart-dTr6Mzoa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hyperlink" Target="http://www.clipartbest.com/clipart-pi5o97E7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hyperlink" Target="http://www.clipartbest.com/clipart-dTr6Mzoa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hyperlink" Target="http://www.clipartbest.com/clipart-pi5o97E7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clipart-pi5o97E7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clipartbest.com/clipart-dTr6Mzoac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best.com/clipart-pi5o97E7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9388" y="332656"/>
            <a:ext cx="8820150" cy="460851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Asteroidal Occultations: Results </a:t>
            </a:r>
            <a: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2015-2017 May</a:t>
            </a:r>
            <a: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/>
            </a:r>
            <a:br>
              <a:rPr lang="en-A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</a:br>
            <a:endParaRPr lang="en-A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400800" cy="8651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en-A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Dave Herald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347 </a:t>
            </a:r>
            <a:r>
              <a:rPr lang="en-AU" dirty="0" err="1" smtClean="0"/>
              <a:t>Pariana</a:t>
            </a:r>
            <a:r>
              <a:rPr lang="en-AU" dirty="0" smtClean="0"/>
              <a:t>  2016 Mar 26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92080" y="1600200"/>
            <a:ext cx="3528392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Fitted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br>
              <a:rPr lang="en-AU" dirty="0" smtClean="0"/>
            </a:br>
            <a:r>
              <a:rPr lang="en-AU" dirty="0" smtClean="0"/>
              <a:t>64 x 39km </a:t>
            </a:r>
            <a:endParaRPr lang="en-AU" dirty="0" smtClean="0"/>
          </a:p>
          <a:p>
            <a:r>
              <a:rPr lang="en-AU" dirty="0" smtClean="0"/>
              <a:t>Other events - nil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51km AKARI </a:t>
            </a:r>
            <a:r>
              <a:rPr lang="en-AU" dirty="0" err="1" smtClean="0"/>
              <a:t>dia</a:t>
            </a:r>
            <a:r>
              <a:rPr lang="en-AU" dirty="0" smtClean="0"/>
              <a:t> =51km</a:t>
            </a:r>
            <a:br>
              <a:rPr lang="en-AU" dirty="0" smtClean="0"/>
            </a:b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51km</a:t>
            </a:r>
          </a:p>
          <a:p>
            <a:endParaRPr lang="en-A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791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ick Clip Art - Tumundograf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65104"/>
            <a:ext cx="288032" cy="299534"/>
          </a:xfrm>
          <a:prstGeom prst="rect">
            <a:avLst/>
          </a:prstGeom>
          <a:noFill/>
        </p:spPr>
      </p:pic>
      <p:pic>
        <p:nvPicPr>
          <p:cNvPr id="9" name="Picture 8" descr="Tick Clip Art - Tumundograf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288032" cy="299534"/>
          </a:xfrm>
          <a:prstGeom prst="rect">
            <a:avLst/>
          </a:prstGeom>
          <a:noFill/>
        </p:spPr>
      </p:pic>
      <p:pic>
        <p:nvPicPr>
          <p:cNvPr id="10" name="Picture 9" descr="Tick Clip Art - Tumundograf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373216"/>
            <a:ext cx="288032" cy="2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AU" dirty="0" smtClean="0"/>
              <a:t>216 </a:t>
            </a:r>
            <a:r>
              <a:rPr lang="en-AU" dirty="0" err="1" smtClean="0"/>
              <a:t>Kleopatra</a:t>
            </a:r>
            <a:r>
              <a:rPr lang="en-AU" dirty="0" smtClean="0"/>
              <a:t>  2016 </a:t>
            </a:r>
            <a:r>
              <a:rPr lang="en-AU" smtClean="0"/>
              <a:t>Apr 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20072" y="1600200"/>
            <a:ext cx="3744416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Problems </a:t>
            </a:r>
            <a:r>
              <a:rPr lang="en-AU" smtClean="0"/>
              <a:t>with chords 4, 5, 6 &amp; 7</a:t>
            </a:r>
            <a:endParaRPr lang="en-AU" dirty="0" smtClean="0"/>
          </a:p>
          <a:p>
            <a:r>
              <a:rPr lang="en-AU" dirty="0" smtClean="0"/>
              <a:t>Fitted </a:t>
            </a:r>
            <a:r>
              <a:rPr lang="en-AU" dirty="0" err="1" smtClean="0"/>
              <a:t>dia</a:t>
            </a:r>
            <a:r>
              <a:rPr lang="en-AU" dirty="0" smtClean="0"/>
              <a:t> = 99km </a:t>
            </a:r>
            <a:br>
              <a:rPr lang="en-AU" dirty="0" smtClean="0"/>
            </a:b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138km AKARI </a:t>
            </a:r>
            <a:r>
              <a:rPr lang="en-AU" dirty="0" err="1" smtClean="0"/>
              <a:t>dia</a:t>
            </a:r>
            <a:r>
              <a:rPr lang="en-AU" dirty="0" smtClean="0"/>
              <a:t> =122km</a:t>
            </a:r>
            <a:br>
              <a:rPr lang="en-AU" dirty="0" smtClean="0"/>
            </a:b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138km</a:t>
            </a:r>
          </a:p>
          <a:p>
            <a:endParaRPr lang="en-A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791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AU" dirty="0" smtClean="0"/>
              <a:t>107 Camilla  2016 Jul 21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20072" y="1600200"/>
            <a:ext cx="3744416" cy="4525963"/>
          </a:xfrm>
        </p:spPr>
        <p:txBody>
          <a:bodyPr/>
          <a:lstStyle/>
          <a:p>
            <a:r>
              <a:rPr lang="en-AU" dirty="0" smtClean="0"/>
              <a:t>Large uncertainty with chord 6</a:t>
            </a:r>
          </a:p>
          <a:p>
            <a:r>
              <a:rPr lang="en-AU" dirty="0" smtClean="0"/>
              <a:t>Best fit to model:</a:t>
            </a:r>
            <a:br>
              <a:rPr lang="en-AU" dirty="0" smtClean="0"/>
            </a:br>
            <a:r>
              <a:rPr lang="en-AU" dirty="0" err="1" smtClean="0"/>
              <a:t>dia</a:t>
            </a:r>
            <a:r>
              <a:rPr lang="en-AU" dirty="0" smtClean="0"/>
              <a:t> = 227km</a:t>
            </a:r>
            <a:br>
              <a:rPr lang="en-AU" dirty="0" smtClean="0"/>
            </a:br>
            <a:r>
              <a:rPr lang="en-AU" dirty="0" smtClean="0"/>
              <a:t>phase -8°</a:t>
            </a:r>
          </a:p>
          <a:p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219km AKARI </a:t>
            </a:r>
            <a:r>
              <a:rPr lang="en-AU" dirty="0" err="1" smtClean="0"/>
              <a:t>dia</a:t>
            </a:r>
            <a:r>
              <a:rPr lang="en-AU" dirty="0" smtClean="0"/>
              <a:t> =200km</a:t>
            </a:r>
            <a:br>
              <a:rPr lang="en-AU" dirty="0" smtClean="0"/>
            </a:b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219km</a:t>
            </a:r>
          </a:p>
          <a:p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791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Ticks And Crosses - ClipArt B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288032" cy="288032"/>
          </a:xfrm>
          <a:prstGeom prst="rect">
            <a:avLst/>
          </a:prstGeom>
          <a:noFill/>
        </p:spPr>
      </p:pic>
      <p:pic>
        <p:nvPicPr>
          <p:cNvPr id="9" name="Picture 7" descr="Tick Clip Art - Tumundografic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365104"/>
            <a:ext cx="288032" cy="299534"/>
          </a:xfrm>
          <a:prstGeom prst="rect">
            <a:avLst/>
          </a:prstGeom>
          <a:noFill/>
        </p:spPr>
      </p:pic>
      <p:pic>
        <p:nvPicPr>
          <p:cNvPr id="10" name="Picture 7" descr="Tick Clip Art - Tumundografic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5373216"/>
            <a:ext cx="288032" cy="2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51 </a:t>
            </a:r>
            <a:r>
              <a:rPr lang="en-AU" dirty="0" err="1" smtClean="0"/>
              <a:t>Nemausa</a:t>
            </a:r>
            <a:r>
              <a:rPr lang="en-AU" dirty="0" smtClean="0"/>
              <a:t>  2016 Sep 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4048" y="1556792"/>
            <a:ext cx="3888432" cy="4752528"/>
          </a:xfrm>
        </p:spPr>
        <p:txBody>
          <a:bodyPr/>
          <a:lstStyle/>
          <a:p>
            <a:r>
              <a:rPr lang="en-AU" dirty="0" smtClean="0"/>
              <a:t>2</a:t>
            </a:r>
            <a:r>
              <a:rPr lang="en-AU" baseline="30000" dirty="0" smtClean="0"/>
              <a:t>nd</a:t>
            </a:r>
            <a:r>
              <a:rPr lang="en-AU" dirty="0" smtClean="0"/>
              <a:t> model is best fit</a:t>
            </a:r>
          </a:p>
          <a:p>
            <a:r>
              <a:rPr lang="en-AU" dirty="0" smtClean="0"/>
              <a:t>Fitted </a:t>
            </a:r>
            <a:r>
              <a:rPr lang="en-AU" dirty="0" err="1" smtClean="0"/>
              <a:t>dia</a:t>
            </a:r>
            <a:r>
              <a:rPr lang="en-AU" dirty="0" smtClean="0"/>
              <a:t> = 142km</a:t>
            </a:r>
          </a:p>
          <a:p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142km AKARI </a:t>
            </a:r>
            <a:r>
              <a:rPr lang="en-AU" dirty="0" err="1" smtClean="0"/>
              <a:t>dia</a:t>
            </a:r>
            <a:r>
              <a:rPr lang="en-AU" dirty="0" smtClean="0"/>
              <a:t> =147km</a:t>
            </a:r>
            <a:br>
              <a:rPr lang="en-AU" dirty="0" smtClean="0"/>
            </a:b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143km</a:t>
            </a:r>
          </a:p>
          <a:p>
            <a:endParaRPr lang="en-A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365104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8245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Tick Clip Art - Tumundograf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861048"/>
            <a:ext cx="288032" cy="299534"/>
          </a:xfrm>
          <a:prstGeom prst="rect">
            <a:avLst/>
          </a:prstGeom>
          <a:noFill/>
        </p:spPr>
      </p:pic>
      <p:pic>
        <p:nvPicPr>
          <p:cNvPr id="12" name="Picture 7" descr="Tick Clip Art - Tumundograf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56992"/>
            <a:ext cx="288032" cy="299534"/>
          </a:xfrm>
          <a:prstGeom prst="rect">
            <a:avLst/>
          </a:prstGeom>
          <a:noFill/>
        </p:spPr>
      </p:pic>
      <p:pic>
        <p:nvPicPr>
          <p:cNvPr id="13" name="Picture 7" descr="Tick Clip Art - Tumundograf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852936"/>
            <a:ext cx="288032" cy="2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45 Eugenia  2016 Sep 24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48064" y="1196752"/>
            <a:ext cx="3600400" cy="3268960"/>
          </a:xfrm>
        </p:spPr>
        <p:txBody>
          <a:bodyPr/>
          <a:lstStyle/>
          <a:p>
            <a:r>
              <a:rPr lang="en-AU" dirty="0" smtClean="0"/>
              <a:t>Fitted </a:t>
            </a:r>
            <a:r>
              <a:rPr lang="en-AU" dirty="0" err="1" smtClean="0"/>
              <a:t>dia</a:t>
            </a:r>
            <a:r>
              <a:rPr lang="en-AU" dirty="0" smtClean="0"/>
              <a:t> = 184km</a:t>
            </a:r>
          </a:p>
          <a:p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206km AKARI </a:t>
            </a:r>
            <a:r>
              <a:rPr lang="en-AU" dirty="0" err="1" smtClean="0"/>
              <a:t>dia</a:t>
            </a:r>
            <a:r>
              <a:rPr lang="en-AU" dirty="0" smtClean="0"/>
              <a:t> =184km</a:t>
            </a:r>
            <a:br>
              <a:rPr lang="en-AU" dirty="0" smtClean="0"/>
            </a:b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206km</a:t>
            </a:r>
          </a:p>
          <a:p>
            <a:r>
              <a:rPr lang="en-AU" dirty="0" smtClean="0"/>
              <a:t>2</a:t>
            </a:r>
            <a:r>
              <a:rPr lang="en-AU" baseline="30000" dirty="0" smtClean="0"/>
              <a:t>nd</a:t>
            </a:r>
            <a:r>
              <a:rPr lang="en-AU" dirty="0" smtClean="0"/>
              <a:t> ISAM model a poor fit</a:t>
            </a:r>
          </a:p>
          <a:p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791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ick Clip Art - Tumundograf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20888"/>
            <a:ext cx="288032" cy="299534"/>
          </a:xfrm>
          <a:prstGeom prst="rect">
            <a:avLst/>
          </a:prstGeom>
          <a:noFill/>
        </p:spPr>
      </p:pic>
      <p:pic>
        <p:nvPicPr>
          <p:cNvPr id="9" name="Picture 9" descr="Ticks And Crosses - ClipArt Bes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916832"/>
            <a:ext cx="288032" cy="288032"/>
          </a:xfrm>
          <a:prstGeom prst="rect">
            <a:avLst/>
          </a:prstGeom>
          <a:noFill/>
        </p:spPr>
      </p:pic>
      <p:pic>
        <p:nvPicPr>
          <p:cNvPr id="10" name="Picture 9" descr="Ticks And Crosses - ClipArt Bes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924944"/>
            <a:ext cx="288032" cy="288032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293096"/>
            <a:ext cx="23955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451 </a:t>
            </a:r>
            <a:r>
              <a:rPr lang="en-AU" dirty="0" err="1" smtClean="0"/>
              <a:t>Patientia</a:t>
            </a:r>
            <a:r>
              <a:rPr lang="en-AU" dirty="0" smtClean="0"/>
              <a:t>  2016 Oct 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92080" y="1600200"/>
            <a:ext cx="3672408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Best fit =</a:t>
            </a:r>
            <a:br>
              <a:rPr lang="en-AU" dirty="0" smtClean="0"/>
            </a:br>
            <a:r>
              <a:rPr lang="en-AU" dirty="0" smtClean="0"/>
              <a:t>260km x238km</a:t>
            </a:r>
          </a:p>
          <a:p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251km AKARI </a:t>
            </a:r>
            <a:r>
              <a:rPr lang="en-AU" dirty="0" err="1" smtClean="0"/>
              <a:t>dia</a:t>
            </a:r>
            <a:r>
              <a:rPr lang="en-AU" dirty="0" smtClean="0"/>
              <a:t> =235km</a:t>
            </a:r>
            <a:br>
              <a:rPr lang="en-AU" dirty="0" smtClean="0"/>
            </a:b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252km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791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Ticks And Crosses - ClipArt B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33056"/>
            <a:ext cx="288032" cy="288032"/>
          </a:xfrm>
          <a:prstGeom prst="rect">
            <a:avLst/>
          </a:prstGeom>
          <a:noFill/>
        </p:spPr>
      </p:pic>
      <p:pic>
        <p:nvPicPr>
          <p:cNvPr id="9" name="Picture 8" descr="Tick Clip Art - Tumundografic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365104"/>
            <a:ext cx="288032" cy="299534"/>
          </a:xfrm>
          <a:prstGeom prst="rect">
            <a:avLst/>
          </a:prstGeom>
          <a:noFill/>
        </p:spPr>
      </p:pic>
      <p:pic>
        <p:nvPicPr>
          <p:cNvPr id="10" name="Picture 9" descr="Tick Clip Art - Tumundografic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429000"/>
            <a:ext cx="288032" cy="2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22 </a:t>
            </a:r>
            <a:r>
              <a:rPr lang="en-AU" dirty="0" err="1" smtClean="0"/>
              <a:t>Kalliope</a:t>
            </a:r>
            <a:r>
              <a:rPr lang="en-AU" dirty="0" smtClean="0"/>
              <a:t> 2016 Nov 8 &amp; Dec 24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60032" y="1268760"/>
            <a:ext cx="3816424" cy="4525963"/>
          </a:xfrm>
        </p:spPr>
        <p:txBody>
          <a:bodyPr/>
          <a:lstStyle/>
          <a:p>
            <a:r>
              <a:rPr lang="en-AU" dirty="0" smtClean="0"/>
              <a:t>Fitted </a:t>
            </a:r>
            <a:r>
              <a:rPr lang="en-AU" dirty="0" err="1" smtClean="0"/>
              <a:t>dia</a:t>
            </a:r>
            <a:r>
              <a:rPr lang="en-AU" dirty="0" smtClean="0"/>
              <a:t>:</a:t>
            </a:r>
            <a:br>
              <a:rPr lang="en-AU" dirty="0" smtClean="0"/>
            </a:br>
            <a:r>
              <a:rPr lang="en-AU" dirty="0" smtClean="0"/>
              <a:t>Nov 8  161km</a:t>
            </a:r>
            <a:br>
              <a:rPr lang="en-AU" dirty="0" smtClean="0"/>
            </a:br>
            <a:r>
              <a:rPr lang="en-AU" dirty="0" smtClean="0"/>
              <a:t>Dec 24  152km</a:t>
            </a:r>
          </a:p>
          <a:p>
            <a:r>
              <a:rPr lang="en-AU" dirty="0" smtClean="0"/>
              <a:t>Large uncertainties in Dec 24 chords</a:t>
            </a:r>
          </a:p>
          <a:p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167km AKARI </a:t>
            </a:r>
            <a:r>
              <a:rPr lang="en-AU" dirty="0" err="1" smtClean="0"/>
              <a:t>dia</a:t>
            </a:r>
            <a:r>
              <a:rPr lang="en-AU" dirty="0" smtClean="0"/>
              <a:t> =140km</a:t>
            </a:r>
            <a:br>
              <a:rPr lang="en-AU" dirty="0" smtClean="0"/>
            </a:b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167km</a:t>
            </a:r>
          </a:p>
          <a:p>
            <a:endParaRPr lang="en-AU" dirty="0" smtClean="0"/>
          </a:p>
          <a:p>
            <a:pPr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899593" cy="289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58407"/>
            <a:ext cx="2899593" cy="289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5856" y="11967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Nov 8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40050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Dec 24</a:t>
            </a:r>
            <a:endParaRPr lang="en-AU" dirty="0"/>
          </a:p>
        </p:txBody>
      </p:sp>
      <p:pic>
        <p:nvPicPr>
          <p:cNvPr id="10" name="Picture 9" descr="Ticks And Crosses - ClipArt B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288032" cy="288032"/>
          </a:xfrm>
          <a:prstGeom prst="rect">
            <a:avLst/>
          </a:prstGeom>
          <a:noFill/>
        </p:spPr>
      </p:pic>
      <p:pic>
        <p:nvPicPr>
          <p:cNvPr id="11" name="Picture 9" descr="Ticks And Crosses - ClipArt B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09120"/>
            <a:ext cx="288032" cy="288032"/>
          </a:xfrm>
          <a:prstGeom prst="rect">
            <a:avLst/>
          </a:prstGeom>
          <a:noFill/>
        </p:spPr>
      </p:pic>
      <p:pic>
        <p:nvPicPr>
          <p:cNvPr id="12" name="Picture 9" descr="Ticks And Crosses - ClipArt B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013176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739 Mandeville  2017 Jan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Best fit =</a:t>
            </a:r>
            <a:br>
              <a:rPr lang="en-AU" dirty="0" smtClean="0"/>
            </a:br>
            <a:r>
              <a:rPr lang="en-AU" dirty="0" smtClean="0"/>
              <a:t>120km x98km</a:t>
            </a:r>
          </a:p>
          <a:p>
            <a:r>
              <a:rPr lang="en-AU" dirty="0" smtClean="0"/>
              <a:t>Other events:</a:t>
            </a:r>
          </a:p>
          <a:p>
            <a:pPr lvl="1">
              <a:buNone/>
            </a:pPr>
            <a:r>
              <a:rPr lang="en-AU" dirty="0" smtClean="0"/>
              <a:t>124x84, 138x85</a:t>
            </a:r>
            <a:endParaRPr lang="en-AU" dirty="0" smtClean="0"/>
          </a:p>
          <a:p>
            <a:pPr lvl="1">
              <a:buNone/>
            </a:pP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107km</a:t>
            </a:r>
          </a:p>
          <a:p>
            <a:pPr lvl="1">
              <a:buNone/>
            </a:pPr>
            <a:r>
              <a:rPr lang="en-AU" dirty="0" smtClean="0"/>
              <a:t>AKARI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smtClean="0"/>
              <a:t>=123km</a:t>
            </a:r>
          </a:p>
          <a:p>
            <a:pPr lvl="1">
              <a:buNone/>
            </a:pP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104km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343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Ticks And Crosses - ClipArt Bes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941168"/>
            <a:ext cx="288032" cy="288032"/>
          </a:xfrm>
          <a:prstGeom prst="rect">
            <a:avLst/>
          </a:prstGeom>
          <a:noFill/>
        </p:spPr>
      </p:pic>
      <p:pic>
        <p:nvPicPr>
          <p:cNvPr id="10" name="Picture 9" descr="Tick Clip Art - Tumundografic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437112"/>
            <a:ext cx="288032" cy="299534"/>
          </a:xfrm>
          <a:prstGeom prst="rect">
            <a:avLst/>
          </a:prstGeom>
          <a:noFill/>
        </p:spPr>
      </p:pic>
      <p:pic>
        <p:nvPicPr>
          <p:cNvPr id="11" name="Picture 10" descr="Tick Clip Art - Tumundografic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445224"/>
            <a:ext cx="288032" cy="2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206 </a:t>
            </a:r>
            <a:r>
              <a:rPr lang="en-AU" dirty="0" err="1" smtClean="0"/>
              <a:t>Hersilia</a:t>
            </a:r>
            <a:r>
              <a:rPr lang="en-AU" dirty="0" smtClean="0"/>
              <a:t>  2017 Jan 31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Best fit =</a:t>
            </a:r>
            <a:br>
              <a:rPr lang="en-AU" dirty="0" smtClean="0"/>
            </a:br>
            <a:r>
              <a:rPr lang="en-AU" dirty="0" smtClean="0"/>
              <a:t>114km x92km</a:t>
            </a:r>
          </a:p>
          <a:p>
            <a:r>
              <a:rPr lang="en-AU" dirty="0" smtClean="0"/>
              <a:t>Other events: Nil</a:t>
            </a:r>
          </a:p>
          <a:p>
            <a:pPr lvl="1">
              <a:buNone/>
            </a:pP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-</a:t>
            </a:r>
          </a:p>
          <a:p>
            <a:pPr lvl="1">
              <a:buNone/>
            </a:pPr>
            <a:r>
              <a:rPr lang="en-AU" dirty="0" smtClean="0"/>
              <a:t>AKARI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smtClean="0"/>
              <a:t>=94km</a:t>
            </a:r>
          </a:p>
          <a:p>
            <a:pPr lvl="1">
              <a:buNone/>
            </a:pP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105km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  <p:pic>
        <p:nvPicPr>
          <p:cNvPr id="11" name="Picture 10" descr="Tick Clip Art - Tumundograf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941168"/>
            <a:ext cx="288032" cy="299534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43719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Herald\AppData\Local\Microsoft\Windows\INetCache\IE\LAY09RYT\question-mark-red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437112"/>
            <a:ext cx="250638" cy="419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605 </a:t>
            </a:r>
            <a:r>
              <a:rPr lang="en-AU" dirty="0" err="1" smtClean="0"/>
              <a:t>Juvisia</a:t>
            </a:r>
            <a:r>
              <a:rPr lang="en-AU" dirty="0" smtClean="0"/>
              <a:t>  2017 Mar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0"/>
            <a:ext cx="4104456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Best fit </a:t>
            </a:r>
            <a:r>
              <a:rPr lang="en-AU" dirty="0" smtClean="0"/>
              <a:t>=79kmx66km</a:t>
            </a:r>
          </a:p>
          <a:p>
            <a:r>
              <a:rPr lang="en-AU" dirty="0" smtClean="0"/>
              <a:t>Problem with Misses</a:t>
            </a:r>
          </a:p>
          <a:p>
            <a:r>
              <a:rPr lang="en-AU" dirty="0" smtClean="0"/>
              <a:t>Other events: Nil</a:t>
            </a:r>
          </a:p>
          <a:p>
            <a:pPr lvl="1">
              <a:buNone/>
            </a:pP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70km</a:t>
            </a:r>
          </a:p>
          <a:p>
            <a:pPr lvl="1">
              <a:buNone/>
            </a:pPr>
            <a:r>
              <a:rPr lang="en-AU" dirty="0" smtClean="0"/>
              <a:t>AKARI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smtClean="0"/>
              <a:t>=63km</a:t>
            </a:r>
          </a:p>
          <a:p>
            <a:pPr lvl="1">
              <a:buNone/>
            </a:pP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-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  <p:pic>
        <p:nvPicPr>
          <p:cNvPr id="8" name="Picture 9" descr="Ticks And Crosses - ClipArt B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81128"/>
            <a:ext cx="288032" cy="288032"/>
          </a:xfrm>
          <a:prstGeom prst="rect">
            <a:avLst/>
          </a:prstGeom>
          <a:noFill/>
        </p:spPr>
      </p:pic>
      <p:pic>
        <p:nvPicPr>
          <p:cNvPr id="11" name="Picture 10" descr="Tick Clip Art - Tumundograf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288032" cy="299534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832"/>
            <a:ext cx="4352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7164288" y="2708920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1520" y="404664"/>
            <a:ext cx="8604448" cy="6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~250 events/year, &amp; growing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C1DC6-D801-44A1-88F2-522295F8326B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59906" cy="50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848" y="3898647"/>
            <a:ext cx="288032" cy="15465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50" b="1" dirty="0" err="1" smtClean="0">
                <a:solidFill>
                  <a:schemeClr val="tx2">
                    <a:lumMod val="50000"/>
                  </a:schemeClr>
                </a:solidFill>
              </a:rPr>
              <a:t>Hipparcos</a:t>
            </a:r>
            <a:endParaRPr lang="en-A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1322184"/>
            <a:ext cx="28803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tx2">
                    <a:lumMod val="50000"/>
                  </a:schemeClr>
                </a:solidFill>
              </a:rPr>
              <a:t>GAIA</a:t>
            </a:r>
            <a:endParaRPr lang="en-A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2060848"/>
            <a:ext cx="288032" cy="9002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tx2">
                    <a:lumMod val="50000"/>
                  </a:schemeClr>
                </a:solidFill>
              </a:rPr>
              <a:t>UCAC4</a:t>
            </a:r>
            <a:endParaRPr lang="en-A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2780928"/>
            <a:ext cx="288032" cy="9002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tx2">
                    <a:lumMod val="50000"/>
                  </a:schemeClr>
                </a:solidFill>
              </a:rPr>
              <a:t>UCAC2</a:t>
            </a:r>
            <a:endParaRPr lang="en-A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3884855"/>
            <a:ext cx="288032" cy="1061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tx2">
                    <a:lumMod val="50000"/>
                  </a:schemeClr>
                </a:solidFill>
              </a:rPr>
              <a:t>Tycho2</a:t>
            </a:r>
            <a:endParaRPr lang="en-A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1916832"/>
            <a:ext cx="288032" cy="90024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tx2">
                    <a:lumMod val="50000"/>
                  </a:schemeClr>
                </a:solidFill>
              </a:rPr>
              <a:t>UCAC3</a:t>
            </a:r>
            <a:endParaRPr lang="en-A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4941168"/>
            <a:ext cx="288032" cy="5770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1050" b="1" dirty="0" smtClean="0">
                <a:solidFill>
                  <a:schemeClr val="tx2">
                    <a:lumMod val="50000"/>
                  </a:schemeClr>
                </a:solidFill>
              </a:rPr>
              <a:t>PPM</a:t>
            </a:r>
            <a:endParaRPr lang="en-AU" sz="105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113 </a:t>
            </a:r>
            <a:r>
              <a:rPr lang="en-AU" dirty="0" err="1" smtClean="0"/>
              <a:t>Amalthea</a:t>
            </a:r>
            <a:r>
              <a:rPr lang="en-AU" dirty="0" smtClean="0"/>
              <a:t>  2017 Mar 14</a:t>
            </a:r>
            <a:br>
              <a:rPr lang="en-AU" dirty="0" smtClean="0"/>
            </a:br>
            <a:r>
              <a:rPr lang="en-A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Satellite discovery – by a MISS observation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00200"/>
            <a:ext cx="4104456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Best fit </a:t>
            </a:r>
            <a:r>
              <a:rPr lang="en-AU" dirty="0" smtClean="0"/>
              <a:t>=69kmx35km</a:t>
            </a:r>
          </a:p>
          <a:p>
            <a:r>
              <a:rPr lang="en-AU" dirty="0" smtClean="0"/>
              <a:t>Other events: Nil</a:t>
            </a:r>
          </a:p>
          <a:p>
            <a:pPr lvl="1">
              <a:buNone/>
            </a:pP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46km</a:t>
            </a:r>
          </a:p>
          <a:p>
            <a:pPr lvl="1">
              <a:buNone/>
            </a:pPr>
            <a:r>
              <a:rPr lang="en-AU" dirty="0" smtClean="0"/>
              <a:t>AKARI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smtClean="0"/>
              <a:t>=46km</a:t>
            </a:r>
          </a:p>
          <a:p>
            <a:pPr lvl="1">
              <a:buNone/>
            </a:pP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50km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  <p:pic>
        <p:nvPicPr>
          <p:cNvPr id="11" name="Picture 10" descr="Tick Clip Art - Tumundograf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288032" cy="299534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4343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ick Clip Art - Tumundograf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509120"/>
            <a:ext cx="288032" cy="299534"/>
          </a:xfrm>
          <a:prstGeom prst="rect">
            <a:avLst/>
          </a:prstGeom>
          <a:noFill/>
        </p:spPr>
      </p:pic>
      <p:pic>
        <p:nvPicPr>
          <p:cNvPr id="12" name="Picture 11" descr="Tick Clip Art - Tumundograf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288032" cy="2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156 Xanthippe  2017 Mar 15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320480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Best fit </a:t>
            </a:r>
            <a:r>
              <a:rPr lang="en-AU" dirty="0" smtClean="0"/>
              <a:t>=114kmx95km</a:t>
            </a:r>
          </a:p>
          <a:p>
            <a:r>
              <a:rPr lang="en-AU" dirty="0" smtClean="0"/>
              <a:t>Other events: 126x103, 110x110</a:t>
            </a:r>
          </a:p>
          <a:p>
            <a:pPr lvl="1">
              <a:buNone/>
            </a:pP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121km</a:t>
            </a:r>
          </a:p>
          <a:p>
            <a:pPr lvl="1">
              <a:buNone/>
            </a:pPr>
            <a:r>
              <a:rPr lang="en-AU" dirty="0" smtClean="0"/>
              <a:t>AKARI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smtClean="0"/>
              <a:t>= 116km</a:t>
            </a:r>
          </a:p>
          <a:p>
            <a:pPr lvl="1">
              <a:buNone/>
            </a:pP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111km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21</a:t>
            </a:fld>
            <a:endParaRPr lang="en-AU"/>
          </a:p>
        </p:txBody>
      </p:sp>
      <p:pic>
        <p:nvPicPr>
          <p:cNvPr id="8" name="Picture 9" descr="Ticks And Crosses - ClipArt B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288032" cy="288032"/>
          </a:xfrm>
          <a:prstGeom prst="rect">
            <a:avLst/>
          </a:prstGeom>
          <a:noFill/>
        </p:spPr>
      </p:pic>
      <p:pic>
        <p:nvPicPr>
          <p:cNvPr id="11" name="Picture 10" descr="Tick Clip Art - Tumundograf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941168"/>
            <a:ext cx="288032" cy="299534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00808"/>
            <a:ext cx="4343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Herald\AppData\Local\Microsoft\Windows\INetCache\IE\LAY09RYT\question-mark-red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437112"/>
            <a:ext cx="250638" cy="419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599 Luisa  2017 Apr 10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320480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Best fit </a:t>
            </a:r>
            <a:r>
              <a:rPr lang="en-AU" dirty="0" smtClean="0"/>
              <a:t>=79kmx64km</a:t>
            </a:r>
          </a:p>
          <a:p>
            <a:r>
              <a:rPr lang="en-AU" dirty="0" smtClean="0"/>
              <a:t>Other events: nil</a:t>
            </a:r>
          </a:p>
          <a:p>
            <a:pPr lvl="1">
              <a:buNone/>
            </a:pP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65km</a:t>
            </a:r>
          </a:p>
          <a:p>
            <a:pPr lvl="1">
              <a:buNone/>
            </a:pPr>
            <a:r>
              <a:rPr lang="en-AU" dirty="0" smtClean="0"/>
              <a:t>AKARI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smtClean="0"/>
              <a:t>= 62km</a:t>
            </a:r>
          </a:p>
          <a:p>
            <a:pPr lvl="1">
              <a:buNone/>
            </a:pPr>
            <a:r>
              <a:rPr lang="en-AU" dirty="0" smtClean="0"/>
              <a:t>WISE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r>
              <a:rPr lang="en-AU" dirty="0" smtClean="0"/>
              <a:t>73km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22</a:t>
            </a:fld>
            <a:endParaRPr lang="en-AU"/>
          </a:p>
        </p:txBody>
      </p:sp>
      <p:pic>
        <p:nvPicPr>
          <p:cNvPr id="8" name="Picture 9" descr="Ticks And Crosses - ClipArt Bes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288032" cy="288032"/>
          </a:xfrm>
          <a:prstGeom prst="rect">
            <a:avLst/>
          </a:prstGeom>
          <a:noFill/>
        </p:spPr>
      </p:pic>
      <p:pic>
        <p:nvPicPr>
          <p:cNvPr id="11" name="Picture 10" descr="Tick Clip Art - Tumundograf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509120"/>
            <a:ext cx="288032" cy="299534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00808"/>
            <a:ext cx="43434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Herald\AppData\Local\Microsoft\Windows\INetCache\IE\LAY09RYT\question-mark-red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429000"/>
            <a:ext cx="250638" cy="419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916832"/>
          </a:xfrm>
        </p:spPr>
        <p:txBody>
          <a:bodyPr/>
          <a:lstStyle/>
          <a:p>
            <a:r>
              <a:rPr lang="en-AU" b="1" dirty="0" smtClean="0"/>
              <a:t>(469506)   2003 FF128</a:t>
            </a:r>
            <a:r>
              <a:rPr lang="en-AU" dirty="0" smtClean="0"/>
              <a:t>  </a:t>
            </a:r>
            <a:r>
              <a:rPr lang="en-AU" sz="2800" b="1" dirty="0" smtClean="0"/>
              <a:t>2017 May 24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600" dirty="0" smtClean="0"/>
              <a:t>only 3rd </a:t>
            </a:r>
            <a:r>
              <a:rPr lang="en-AU" sz="3600" i="1" dirty="0" err="1" smtClean="0"/>
              <a:t>Plutino</a:t>
            </a:r>
            <a:r>
              <a:rPr lang="en-AU" sz="3600" dirty="0" smtClean="0"/>
              <a:t> to have diameter measured</a:t>
            </a:r>
            <a:br>
              <a:rPr lang="en-AU" sz="3600" dirty="0" smtClean="0"/>
            </a:br>
            <a:r>
              <a:rPr lang="en-A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Definitely non-circular</a:t>
            </a:r>
            <a:r>
              <a:rPr lang="en-AU" sz="3600" dirty="0" smtClean="0"/>
              <a:t>.      </a:t>
            </a:r>
            <a:r>
              <a:rPr lang="en-A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Dia</a:t>
            </a:r>
            <a:r>
              <a:rPr lang="en-A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~130km</a:t>
            </a:r>
            <a:r>
              <a:rPr lang="en-AU" sz="3600" dirty="0" smtClean="0"/>
              <a:t>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23</a:t>
            </a:fld>
            <a:endParaRPr lang="en-A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16954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38766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2492896"/>
            <a:ext cx="39338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57909" y="206084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130 x 96 km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348995" y="20608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160 x 124 km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Any questions?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627784" y="1052736"/>
          <a:ext cx="3848100" cy="5478463"/>
        </p:xfrm>
        <a:graphic>
          <a:graphicData uri="http://schemas.openxmlformats.org/presentationml/2006/ole">
            <p:oleObj spid="_x0000_s1026" name="Clip" r:id="rId3" imgW="3848040" imgH="5478120" progId="">
              <p:embed/>
            </p:oleObj>
          </a:graphicData>
        </a:graphic>
      </p:graphicFrame>
      <p:pic>
        <p:nvPicPr>
          <p:cNvPr id="2" name="Picture 3" descr="C:\Users\DaveH Admin\AppData\Local\Microsoft\Windows\Temporary Internet Files\Content.IE5\HEP3D7CW\MM90023644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445224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24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3CA89-3663-4539-8DC3-F78DA0685635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858218"/>
          </a:xfrm>
        </p:spPr>
        <p:txBody>
          <a:bodyPr/>
          <a:lstStyle/>
          <a:p>
            <a:pPr eaLnBrk="1" hangingPunct="1"/>
            <a:r>
              <a:rPr lang="en-AU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Number of successful events by region, and max # sites:</a:t>
            </a:r>
            <a:br>
              <a:rPr lang="en-AU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AU" sz="4000" b="1" dirty="0" smtClean="0">
                <a:solidFill>
                  <a:srgbClr val="C00000"/>
                </a:solidFill>
              </a:rPr>
              <a:t> </a:t>
            </a:r>
            <a:r>
              <a:rPr lang="en-AU" sz="3600" b="1" dirty="0" smtClean="0">
                <a:solidFill>
                  <a:srgbClr val="C00000"/>
                </a:solidFill>
              </a:rPr>
              <a:t>2016/01      2016/12</a:t>
            </a:r>
            <a:endParaRPr lang="en-AU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2214860"/>
            <a:ext cx="8352928" cy="4310484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Australasia		53 </a:t>
            </a:r>
            <a:r>
              <a:rPr lang="en-AU" sz="28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(44)</a:t>
            </a: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(8 sites)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Europe		91 </a:t>
            </a:r>
            <a:r>
              <a:rPr lang="en-AU" sz="28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(64)</a:t>
            </a: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(19 sites)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Japan			27 </a:t>
            </a:r>
            <a:r>
              <a:rPr lang="en-AU" sz="28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(24)</a:t>
            </a: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(13 sites)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		      107 </a:t>
            </a:r>
            <a:r>
              <a:rPr lang="en-AU" sz="28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(84)</a:t>
            </a: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(25 sites)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			  7		(23 sites</a:t>
            </a: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AU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Late additions</a:t>
            </a: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	15</a:t>
            </a:r>
            <a:endParaRPr lang="en-AU" sz="4000" b="1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Total		      </a:t>
            </a:r>
            <a:r>
              <a:rPr lang="en-AU" sz="40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300</a:t>
            </a:r>
            <a:endParaRPr lang="en-AU" sz="4000" b="1" dirty="0" smtClean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AU" dirty="0" smtClean="0">
              <a:solidFill>
                <a:srgbClr val="FFFF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0" y="1772816"/>
            <a:ext cx="287338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7E7973-9739-48E2-B5EF-F50B0653B955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4932040" y="20708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</a:rPr>
              <a:t>2015</a:t>
            </a:r>
            <a:endParaRPr lang="en-A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Double stars discovered in asteroidal occultations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352928" cy="4525963"/>
          </a:xfrm>
        </p:spPr>
        <p:txBody>
          <a:bodyPr/>
          <a:lstStyle/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New double stars can be discovered in an asteroidal occultation</a:t>
            </a:r>
          </a:p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Separations are usually in the range </a:t>
            </a:r>
            <a:br>
              <a:rPr lang="en-AU" sz="3600" dirty="0" smtClean="0">
                <a:solidFill>
                  <a:srgbClr val="0000FF"/>
                </a:solidFill>
              </a:rPr>
            </a:br>
            <a:r>
              <a:rPr lang="en-AU" sz="3600" dirty="0" smtClean="0">
                <a:solidFill>
                  <a:srgbClr val="0000FF"/>
                </a:solidFill>
              </a:rPr>
              <a:t>0.1” to 0.001”</a:t>
            </a:r>
          </a:p>
          <a:p>
            <a:pPr eaLnBrk="1" hangingPunct="1"/>
            <a:r>
              <a:rPr lang="en-AU" sz="3600" dirty="0" smtClean="0">
                <a:solidFill>
                  <a:srgbClr val="0000FF"/>
                </a:solidFill>
              </a:rPr>
              <a:t>If several observers, the uncertainty in separation can be less than </a:t>
            </a:r>
            <a:br>
              <a:rPr lang="en-AU" sz="3600" dirty="0" smtClean="0">
                <a:solidFill>
                  <a:srgbClr val="0000FF"/>
                </a:solidFill>
              </a:rPr>
            </a:br>
            <a:r>
              <a:rPr lang="en-AU" sz="3600" dirty="0" smtClean="0">
                <a:solidFill>
                  <a:srgbClr val="0000FF"/>
                </a:solidFill>
              </a:rPr>
              <a:t>1 </a:t>
            </a:r>
            <a:r>
              <a:rPr lang="en-AU" sz="3600" dirty="0" err="1" smtClean="0">
                <a:solidFill>
                  <a:srgbClr val="0000FF"/>
                </a:solidFill>
              </a:rPr>
              <a:t>milli-arcsecond</a:t>
            </a:r>
            <a:r>
              <a:rPr lang="en-AU" sz="3600" dirty="0" smtClean="0">
                <a:solidFill>
                  <a:srgbClr val="00FF00"/>
                </a:solidFill>
              </a:rPr>
              <a:t> </a:t>
            </a:r>
            <a:r>
              <a:rPr lang="en-AU" sz="3600" dirty="0" smtClean="0">
                <a:solidFill>
                  <a:srgbClr val="0000FF"/>
                </a:solidFill>
              </a:rPr>
              <a:t>[ &lt;0.001”]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18DCAF-A3D1-4AE0-BA24-C628DC355409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584325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double stars discovered in 2016</a:t>
            </a:r>
            <a: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  <a:t/>
            </a:r>
            <a:br>
              <a:rPr lang="en-A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Console" pitchFamily="49" charset="0"/>
              </a:rPr>
            </a:br>
            <a:endParaRPr lang="en-A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496300" cy="3960440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1400" dirty="0" smtClean="0">
              <a:solidFill>
                <a:srgbClr val="0000FF"/>
              </a:solidFill>
              <a:latin typeface="Lucida Console" pitchFamily="49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3700" b="1" dirty="0" smtClean="0">
                <a:solidFill>
                  <a:srgbClr val="0000FF"/>
                </a:solidFill>
                <a:latin typeface="Lucida Console" pitchFamily="49" charset="0"/>
              </a:rPr>
              <a:t>Star number      Sep (</a:t>
            </a:r>
            <a:r>
              <a:rPr lang="en-AU" sz="3700" b="1" dirty="0" smtClean="0">
                <a:solidFill>
                  <a:srgbClr val="7030A0"/>
                </a:solidFill>
                <a:latin typeface="Lucida Console" pitchFamily="49" charset="0"/>
              </a:rPr>
              <a:t>mas</a:t>
            </a:r>
            <a:r>
              <a:rPr lang="en-AU" sz="3700" b="1" dirty="0" smtClean="0">
                <a:solidFill>
                  <a:srgbClr val="0000FF"/>
                </a:solidFill>
                <a:latin typeface="Lucida Console" pitchFamily="49" charset="0"/>
              </a:rPr>
              <a:t>)     P.A.         Date           Asteroid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1981-01493-1       211.0       309.3       2016 Mar 17    412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Elisabetha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2U31329020          10.0        57.0       2016 Mar 19    695 Bella 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1307-01531-1        38.0       249.0       2016 Oct 18     72 </a:t>
            </a:r>
            <a:r>
              <a:rPr lang="en-AU" sz="4300" b="1" spc="-150" dirty="0" err="1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Feronia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2U43051828          36.0       248.0       2016 Nov  7   2494 Inge       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AU" sz="4300" b="1" spc="-150" dirty="0" smtClean="0">
              <a:solidFill>
                <a:srgbClr val="002060"/>
              </a:solidFill>
              <a:latin typeface="Lucida Console" pitchFamily="49" charset="0"/>
              <a:cs typeface="Simplified Arabic Fixed" pitchFamily="49" charset="-78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4300" i="1" spc="-150" dirty="0" smtClean="0">
                <a:solidFill>
                  <a:srgbClr val="C00000"/>
                </a:solidFill>
                <a:latin typeface="Lucida Console" pitchFamily="49" charset="0"/>
                <a:cs typeface="Simplified Arabic Fixed" pitchFamily="49" charset="-78"/>
              </a:rPr>
              <a:t>Note – the 2</a:t>
            </a:r>
            <a:r>
              <a:rPr lang="en-AU" sz="4300" i="1" spc="-150" baseline="30000" dirty="0" smtClean="0">
                <a:solidFill>
                  <a:srgbClr val="C00000"/>
                </a:solidFill>
                <a:latin typeface="Lucida Console" pitchFamily="49" charset="0"/>
                <a:cs typeface="Simplified Arabic Fixed" pitchFamily="49" charset="-78"/>
              </a:rPr>
              <a:t>nd</a:t>
            </a:r>
            <a:r>
              <a:rPr lang="en-AU" sz="4300" i="1" spc="-150" dirty="0" smtClean="0">
                <a:solidFill>
                  <a:srgbClr val="C00000"/>
                </a:solidFill>
                <a:latin typeface="Lucida Console" pitchFamily="49" charset="0"/>
                <a:cs typeface="Simplified Arabic Fixed" pitchFamily="49" charset="-78"/>
              </a:rPr>
              <a:t> is below the resolution limit of Gaia </a:t>
            </a:r>
            <a:r>
              <a:rPr lang="en-AU" sz="4300" b="1" spc="-150" dirty="0" smtClean="0">
                <a:solidFill>
                  <a:srgbClr val="002060"/>
                </a:solidFill>
                <a:latin typeface="Lucida Console" pitchFamily="49" charset="0"/>
                <a:cs typeface="Simplified Arabic Fixed" pitchFamily="49" charset="-78"/>
              </a:rPr>
              <a:t>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7F8F8-FC79-4380-A46E-B77D9D2887D4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5530626"/>
          </a:xfrm>
        </p:spPr>
        <p:txBody>
          <a:bodyPr/>
          <a:lstStyle/>
          <a:p>
            <a:r>
              <a:rPr lang="en-AU" sz="8800" smtClean="0">
                <a:solidFill>
                  <a:srgbClr val="0000FF"/>
                </a:solidFill>
                <a:latin typeface="Perpetua Titling MT" pitchFamily="18" charset="0"/>
              </a:rPr>
              <a:t>17 </a:t>
            </a:r>
            <a:r>
              <a:rPr lang="en-AU" sz="8800" dirty="0" smtClean="0">
                <a:solidFill>
                  <a:srgbClr val="0000FF"/>
                </a:solidFill>
                <a:latin typeface="Perpetua Titling MT" pitchFamily="18" charset="0"/>
              </a:rPr>
              <a:t>examples of good Profiles</a:t>
            </a:r>
            <a:endParaRPr lang="en-AU" sz="8800" dirty="0">
              <a:solidFill>
                <a:srgbClr val="0000FF"/>
              </a:solidFill>
              <a:latin typeface="Perpetua Titling MT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D97A9-CF1F-4D5E-818B-5E5455562BC7}" type="datetime1">
              <a:rPr lang="en-AU" smtClean="0"/>
              <a:pPr>
                <a:defRPr/>
              </a:pPr>
              <a:t>7/09/2017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41 Daphne  2016 Jan 17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C0FC9-70E8-4973-A6A7-83985DF73406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4048" y="1268760"/>
            <a:ext cx="3744416" cy="5256584"/>
          </a:xfrm>
        </p:spPr>
        <p:txBody>
          <a:bodyPr/>
          <a:lstStyle/>
          <a:p>
            <a:r>
              <a:rPr lang="en-AU" dirty="0" smtClean="0"/>
              <a:t>Poor fit to shape model</a:t>
            </a:r>
          </a:p>
          <a:p>
            <a:r>
              <a:rPr lang="en-AU" dirty="0" smtClean="0"/>
              <a:t>Perhaps a time base issue for some observers?</a:t>
            </a:r>
            <a:endParaRPr lang="en-A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680519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115 </a:t>
            </a:r>
            <a:r>
              <a:rPr lang="en-AU" dirty="0" err="1" smtClean="0"/>
              <a:t>Thyra</a:t>
            </a:r>
            <a:r>
              <a:rPr lang="en-AU" dirty="0" smtClean="0"/>
              <a:t>  2016 Jan 22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92080" y="1556792"/>
            <a:ext cx="3600400" cy="4525963"/>
          </a:xfrm>
        </p:spPr>
        <p:txBody>
          <a:bodyPr/>
          <a:lstStyle/>
          <a:p>
            <a:r>
              <a:rPr lang="en-AU" dirty="0" smtClean="0"/>
              <a:t>Problems with some chords</a:t>
            </a:r>
          </a:p>
          <a:p>
            <a:r>
              <a:rPr lang="en-AU" dirty="0" smtClean="0"/>
              <a:t>3 miss events …?</a:t>
            </a:r>
          </a:p>
          <a:p>
            <a:r>
              <a:rPr lang="en-AU" dirty="0" smtClean="0"/>
              <a:t>Fitted </a:t>
            </a:r>
            <a:r>
              <a:rPr lang="en-AU" dirty="0" err="1" smtClean="0"/>
              <a:t>dia</a:t>
            </a:r>
            <a:r>
              <a:rPr lang="en-AU" dirty="0" smtClean="0"/>
              <a:t> = 85km IRAS </a:t>
            </a:r>
            <a:r>
              <a:rPr lang="en-AU" dirty="0" err="1" smtClean="0"/>
              <a:t>dia</a:t>
            </a:r>
            <a:r>
              <a:rPr lang="en-AU" dirty="0" smtClean="0"/>
              <a:t> = 55km AKARI </a:t>
            </a:r>
            <a:r>
              <a:rPr lang="en-AU" dirty="0" err="1" smtClean="0"/>
              <a:t>dia</a:t>
            </a:r>
            <a:r>
              <a:rPr lang="en-AU" dirty="0" smtClean="0"/>
              <a:t> = 81km WISE </a:t>
            </a:r>
            <a:r>
              <a:rPr lang="en-AU" dirty="0" err="1" smtClean="0"/>
              <a:t>dia</a:t>
            </a:r>
            <a:r>
              <a:rPr lang="en-AU" dirty="0" smtClean="0"/>
              <a:t> = 55km</a:t>
            </a: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131469" cy="51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Tick Clip Art - Tumundograf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65104"/>
            <a:ext cx="288032" cy="299534"/>
          </a:xfrm>
          <a:prstGeom prst="rect">
            <a:avLst/>
          </a:prstGeom>
          <a:noFill/>
        </p:spPr>
      </p:pic>
      <p:pic>
        <p:nvPicPr>
          <p:cNvPr id="12297" name="Picture 9" descr="Ticks And Crosses - ClipArt Bes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869160"/>
            <a:ext cx="288032" cy="288032"/>
          </a:xfrm>
          <a:prstGeom prst="rect">
            <a:avLst/>
          </a:prstGeom>
          <a:noFill/>
        </p:spPr>
      </p:pic>
      <p:pic>
        <p:nvPicPr>
          <p:cNvPr id="11" name="Picture 9" descr="Ticks And Crosses - ClipArt Bes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933056"/>
            <a:ext cx="288032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952 </a:t>
            </a:r>
            <a:r>
              <a:rPr lang="en-AU" dirty="0" err="1" smtClean="0"/>
              <a:t>Caia</a:t>
            </a:r>
            <a:r>
              <a:rPr lang="en-AU" dirty="0" smtClean="0"/>
              <a:t>  2016 Feb 14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2378B-0B37-4578-A3C1-E18781BEEF8F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7D385-CE2D-48CC-8337-95AA2AFF77AF}" type="datetime1">
              <a:rPr lang="en-AU" smtClean="0"/>
              <a:pPr>
                <a:defRPr/>
              </a:pPr>
              <a:t>7/09/2017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48064" y="1600200"/>
            <a:ext cx="3672408" cy="4525963"/>
          </a:xfrm>
        </p:spPr>
        <p:txBody>
          <a:bodyPr/>
          <a:lstStyle/>
          <a:p>
            <a:r>
              <a:rPr lang="en-AU" dirty="0" smtClean="0"/>
              <a:t>No shape model</a:t>
            </a:r>
          </a:p>
          <a:p>
            <a:r>
              <a:rPr lang="en-AU" dirty="0" smtClean="0"/>
              <a:t>Fitted </a:t>
            </a:r>
            <a:r>
              <a:rPr lang="en-AU" dirty="0" err="1" smtClean="0"/>
              <a:t>dia</a:t>
            </a:r>
            <a:r>
              <a:rPr lang="en-AU" dirty="0" smtClean="0"/>
              <a:t> = </a:t>
            </a:r>
            <a:br>
              <a:rPr lang="en-AU" dirty="0" smtClean="0"/>
            </a:br>
            <a:r>
              <a:rPr lang="en-AU" dirty="0" smtClean="0"/>
              <a:t>95 x 75km </a:t>
            </a:r>
            <a:endParaRPr lang="en-AU" dirty="0" smtClean="0"/>
          </a:p>
          <a:p>
            <a:r>
              <a:rPr lang="en-AU" dirty="0" smtClean="0"/>
              <a:t>Other events - nil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IRAS </a:t>
            </a:r>
            <a:r>
              <a:rPr lang="en-AU" dirty="0" err="1" smtClean="0"/>
              <a:t>dia</a:t>
            </a:r>
            <a:r>
              <a:rPr lang="en-AU" dirty="0" smtClean="0"/>
              <a:t> = 88km AKARI </a:t>
            </a:r>
            <a:r>
              <a:rPr lang="en-AU" dirty="0" err="1" smtClean="0"/>
              <a:t>dia</a:t>
            </a:r>
            <a:r>
              <a:rPr lang="en-AU" dirty="0" smtClean="0"/>
              <a:t> = 88km WISE </a:t>
            </a:r>
            <a:r>
              <a:rPr lang="en-AU" dirty="0" err="1" smtClean="0"/>
              <a:t>dia</a:t>
            </a:r>
            <a:r>
              <a:rPr lang="en-AU" dirty="0" smtClean="0"/>
              <a:t> = 89km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791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ick Clip Art - Tumundograf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37112"/>
            <a:ext cx="288032" cy="299534"/>
          </a:xfrm>
          <a:prstGeom prst="rect">
            <a:avLst/>
          </a:prstGeom>
          <a:noFill/>
        </p:spPr>
      </p:pic>
      <p:pic>
        <p:nvPicPr>
          <p:cNvPr id="9" name="Picture 8" descr="Tick Clip Art - Tumundograf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869160"/>
            <a:ext cx="288032" cy="299534"/>
          </a:xfrm>
          <a:prstGeom prst="rect">
            <a:avLst/>
          </a:prstGeom>
          <a:noFill/>
        </p:spPr>
      </p:pic>
      <p:pic>
        <p:nvPicPr>
          <p:cNvPr id="10" name="Picture 9" descr="Tick Clip Art - Tumundografic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373216"/>
            <a:ext cx="288032" cy="299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10314</TotalTime>
  <Words>497</Words>
  <Application>Microsoft Office PowerPoint</Application>
  <PresentationFormat>On-screen Show (4:3)</PresentationFormat>
  <Paragraphs>170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Console</vt:lpstr>
      <vt:lpstr>Simplified Arabic Fixed</vt:lpstr>
      <vt:lpstr>Perpetua Titling MT</vt:lpstr>
      <vt:lpstr>Office Theme</vt:lpstr>
      <vt:lpstr>Clip</vt:lpstr>
      <vt:lpstr>Asteroidal Occultations: Results 2015-2017 May </vt:lpstr>
      <vt:lpstr>Slide 2</vt:lpstr>
      <vt:lpstr>Number of successful events by region, and max # sites:  2016/01      2016/12</vt:lpstr>
      <vt:lpstr>Double stars discovered in asteroidal occultations</vt:lpstr>
      <vt:lpstr>4 double stars discovered in 2016 </vt:lpstr>
      <vt:lpstr>17 examples of good Profiles</vt:lpstr>
      <vt:lpstr>41 Daphne  2016 Jan 17</vt:lpstr>
      <vt:lpstr>115 Thyra  2016 Jan 22</vt:lpstr>
      <vt:lpstr>952 Caia  2016 Feb 14</vt:lpstr>
      <vt:lpstr>347 Pariana  2016 Mar 26</vt:lpstr>
      <vt:lpstr>216 Kleopatra  2016 Apr 5</vt:lpstr>
      <vt:lpstr>107 Camilla  2016 Jul 21</vt:lpstr>
      <vt:lpstr>51 Nemausa  2016 Sep 3</vt:lpstr>
      <vt:lpstr>45 Eugenia  2016 Sep 24</vt:lpstr>
      <vt:lpstr>451 Patientia  2016 Oct 5</vt:lpstr>
      <vt:lpstr>22 Kalliope 2016 Nov 8 &amp; Dec 24</vt:lpstr>
      <vt:lpstr>739 Mandeville  2017 Jan 1</vt:lpstr>
      <vt:lpstr>206 Hersilia  2017 Jan 31</vt:lpstr>
      <vt:lpstr>605 Juvisia  2017 Mar 4</vt:lpstr>
      <vt:lpstr>113 Amalthea  2017 Mar 14 Satellite discovery – by a MISS observation</vt:lpstr>
      <vt:lpstr>156 Xanthippe  2017 Mar 15</vt:lpstr>
      <vt:lpstr>599 Luisa  2017 Apr 10</vt:lpstr>
      <vt:lpstr>(469506)   2003 FF128  2017 May 24 only 3rd Plutino to have diameter measured Definitely non-circular.      Dia ~130km 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Herald</dc:creator>
  <cp:lastModifiedBy>Dave Herald</cp:lastModifiedBy>
  <cp:revision>416</cp:revision>
  <dcterms:created xsi:type="dcterms:W3CDTF">2011-04-15T14:27:50Z</dcterms:created>
  <dcterms:modified xsi:type="dcterms:W3CDTF">2017-09-07T07:04:24Z</dcterms:modified>
</cp:coreProperties>
</file>