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4" r:id="rId8"/>
    <p:sldId id="261" r:id="rId9"/>
    <p:sldId id="265"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1" autoAdjust="0"/>
    <p:restoredTop sz="94660"/>
  </p:normalViewPr>
  <p:slideViewPr>
    <p:cSldViewPr snapToGrid="0" showGuides="1">
      <p:cViewPr varScale="1">
        <p:scale>
          <a:sx n="79" d="100"/>
          <a:sy n="79" d="100"/>
        </p:scale>
        <p:origin x="120" y="2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9/7/2017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steroidoccultation.com/observations/NA/pyote-windows-revised-installation.pdf" TargetMode="External"/><Relationship Id="rId2" Type="http://schemas.openxmlformats.org/officeDocument/2006/relationships/hyperlink" Target="http://www.asteroidoccultation.com/observations/NA/pyote-mac-revised-installation.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steroidoccultation.com/observations/Forms/AsteroidReportForm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F6507-EE7D-4F45-A5BA-2FF3CD7C04F9}"/>
              </a:ext>
            </a:extLst>
          </p:cNvPr>
          <p:cNvSpPr>
            <a:spLocks noGrp="1"/>
          </p:cNvSpPr>
          <p:nvPr>
            <p:ph type="ctrTitle"/>
          </p:nvPr>
        </p:nvSpPr>
        <p:spPr/>
        <p:txBody>
          <a:bodyPr>
            <a:normAutofit/>
          </a:bodyPr>
          <a:lstStyle/>
          <a:p>
            <a:r>
              <a:rPr lang="en-US" sz="9600" dirty="0"/>
              <a:t>pyote</a:t>
            </a:r>
          </a:p>
        </p:txBody>
      </p:sp>
      <p:sp>
        <p:nvSpPr>
          <p:cNvPr id="3" name="Subtitle 2">
            <a:extLst>
              <a:ext uri="{FF2B5EF4-FFF2-40B4-BE49-F238E27FC236}">
                <a16:creationId xmlns:a16="http://schemas.microsoft.com/office/drawing/2014/main" id="{67EA871C-D1E9-4AA3-9821-4E232479BD97}"/>
              </a:ext>
            </a:extLst>
          </p:cNvPr>
          <p:cNvSpPr>
            <a:spLocks noGrp="1"/>
          </p:cNvSpPr>
          <p:nvPr>
            <p:ph type="subTitle" idx="1"/>
          </p:nvPr>
        </p:nvSpPr>
        <p:spPr>
          <a:xfrm>
            <a:off x="4620125" y="4385732"/>
            <a:ext cx="6539999" cy="1405467"/>
          </a:xfrm>
        </p:spPr>
        <p:txBody>
          <a:bodyPr>
            <a:normAutofit lnSpcReduction="10000"/>
          </a:bodyPr>
          <a:lstStyle/>
          <a:p>
            <a:r>
              <a:rPr lang="en-US" dirty="0"/>
              <a:t>Python occultation timing extractor</a:t>
            </a:r>
          </a:p>
          <a:p>
            <a:r>
              <a:rPr lang="en-US" dirty="0"/>
              <a:t>Written by bob Anderson, lake Oswego, Oregon</a:t>
            </a:r>
          </a:p>
          <a:p>
            <a:r>
              <a:rPr lang="en-US" dirty="0"/>
              <a:t>Presented by tony george at the 2017 iota conference, </a:t>
            </a:r>
            <a:r>
              <a:rPr lang="en-US" dirty="0" err="1"/>
              <a:t>carson</a:t>
            </a:r>
            <a:r>
              <a:rPr lang="en-US" dirty="0"/>
              <a:t> city, </a:t>
            </a:r>
            <a:r>
              <a:rPr lang="en-US" dirty="0" err="1"/>
              <a:t>nevada</a:t>
            </a:r>
            <a:endParaRPr lang="en-US" dirty="0"/>
          </a:p>
        </p:txBody>
      </p:sp>
    </p:spTree>
    <p:extLst>
      <p:ext uri="{BB962C8B-B14F-4D97-AF65-F5344CB8AC3E}">
        <p14:creationId xmlns:p14="http://schemas.microsoft.com/office/powerpoint/2010/main" val="2225976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AABA7-6CE7-42F0-B600-5293AC1B9D21}"/>
              </a:ext>
            </a:extLst>
          </p:cNvPr>
          <p:cNvSpPr>
            <a:spLocks noGrp="1"/>
          </p:cNvSpPr>
          <p:nvPr>
            <p:ph type="title"/>
          </p:nvPr>
        </p:nvSpPr>
        <p:spPr>
          <a:effectLst/>
        </p:spPr>
        <p:txBody>
          <a:bodyPr vert="horz" lIns="91440" tIns="45720" rIns="91440" bIns="45720" rtlCol="0" anchor="ctr">
            <a:noAutofit/>
          </a:bodyPr>
          <a:lstStyle/>
          <a:p>
            <a:r>
              <a:rPr lang="en-US" sz="6000" b="1" dirty="0"/>
              <a:t>Acknowledgments</a:t>
            </a:r>
          </a:p>
        </p:txBody>
      </p:sp>
      <p:sp>
        <p:nvSpPr>
          <p:cNvPr id="3" name="Content Placeholder 2">
            <a:extLst>
              <a:ext uri="{FF2B5EF4-FFF2-40B4-BE49-F238E27FC236}">
                <a16:creationId xmlns:a16="http://schemas.microsoft.com/office/drawing/2014/main" id="{C93D39A0-4FDD-46D7-82D0-BD3865051F0C}"/>
              </a:ext>
            </a:extLst>
          </p:cNvPr>
          <p:cNvSpPr>
            <a:spLocks noGrp="1"/>
          </p:cNvSpPr>
          <p:nvPr>
            <p:ph idx="1"/>
          </p:nvPr>
        </p:nvSpPr>
        <p:spPr/>
        <p:txBody>
          <a:bodyPr>
            <a:normAutofit/>
          </a:bodyPr>
          <a:lstStyle/>
          <a:p>
            <a:r>
              <a:rPr lang="en-US" sz="2800" dirty="0"/>
              <a:t>Program written by Bob Anderson</a:t>
            </a:r>
          </a:p>
          <a:p>
            <a:r>
              <a:rPr lang="en-US" sz="2800" dirty="0"/>
              <a:t>Beta testing provided by IOTA R-OTE Volunteer Group, with special credit to Ted Blank and Greg Lyzenga for their contributions</a:t>
            </a:r>
          </a:p>
          <a:p>
            <a:r>
              <a:rPr lang="en-US" sz="2800" dirty="0"/>
              <a:t>Support provided by Brad Timerson, IOTA North American Coordinator</a:t>
            </a:r>
          </a:p>
        </p:txBody>
      </p:sp>
    </p:spTree>
    <p:extLst>
      <p:ext uri="{BB962C8B-B14F-4D97-AF65-F5344CB8AC3E}">
        <p14:creationId xmlns:p14="http://schemas.microsoft.com/office/powerpoint/2010/main" val="116577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28CC7-A762-44D5-9C17-2F4257C49CFC}"/>
              </a:ext>
            </a:extLst>
          </p:cNvPr>
          <p:cNvSpPr>
            <a:spLocks noGrp="1"/>
          </p:cNvSpPr>
          <p:nvPr>
            <p:ph type="title"/>
          </p:nvPr>
        </p:nvSpPr>
        <p:spPr>
          <a:xfrm>
            <a:off x="652347" y="0"/>
            <a:ext cx="10131425" cy="946484"/>
          </a:xfrm>
        </p:spPr>
        <p:txBody>
          <a:bodyPr>
            <a:noAutofit/>
          </a:bodyPr>
          <a:lstStyle/>
          <a:p>
            <a:r>
              <a:rPr lang="en-US" sz="6000" b="1" dirty="0"/>
              <a:t>introduction</a:t>
            </a:r>
          </a:p>
        </p:txBody>
      </p:sp>
      <p:sp>
        <p:nvSpPr>
          <p:cNvPr id="3" name="Content Placeholder 2">
            <a:extLst>
              <a:ext uri="{FF2B5EF4-FFF2-40B4-BE49-F238E27FC236}">
                <a16:creationId xmlns:a16="http://schemas.microsoft.com/office/drawing/2014/main" id="{F748EA06-8729-4103-91FD-902B70E34379}"/>
              </a:ext>
            </a:extLst>
          </p:cNvPr>
          <p:cNvSpPr>
            <a:spLocks noGrp="1"/>
          </p:cNvSpPr>
          <p:nvPr>
            <p:ph idx="1"/>
          </p:nvPr>
        </p:nvSpPr>
        <p:spPr>
          <a:xfrm>
            <a:off x="1522631" y="1137425"/>
            <a:ext cx="10010274" cy="5043188"/>
          </a:xfrm>
        </p:spPr>
        <p:txBody>
          <a:bodyPr>
            <a:noAutofit/>
          </a:bodyPr>
          <a:lstStyle/>
          <a:p>
            <a:r>
              <a:rPr lang="en-US" sz="2800" dirty="0"/>
              <a:t>PYOTE is a stand-alone program for the analysis of occultation timing light curves.</a:t>
            </a:r>
          </a:p>
          <a:p>
            <a:r>
              <a:rPr lang="en-US" sz="2800" dirty="0"/>
              <a:t>PYOTE is written in PYTHON code, allowing a simplified GUI, and simplified installation and update.</a:t>
            </a:r>
          </a:p>
          <a:p>
            <a:r>
              <a:rPr lang="en-US" sz="2800" dirty="0"/>
              <a:t>PYOTE is designed with the same mathematical algorithms used in R-OTE</a:t>
            </a:r>
          </a:p>
          <a:p>
            <a:r>
              <a:rPr lang="en-US" sz="2800" dirty="0"/>
              <a:t>Compared to R-OTE, PYOTE is greatly simplified for ease of use</a:t>
            </a:r>
          </a:p>
          <a:p>
            <a:r>
              <a:rPr lang="en-US" sz="2800" dirty="0"/>
              <a:t>PYOTE can be installed in any operating system that supports PYTHON code.  </a:t>
            </a:r>
          </a:p>
          <a:p>
            <a:r>
              <a:rPr lang="en-US" sz="2800" dirty="0"/>
              <a:t>PYOTE has been tested to run in both the MAC and WINDOWS operating systems.</a:t>
            </a:r>
          </a:p>
        </p:txBody>
      </p:sp>
    </p:spTree>
    <p:extLst>
      <p:ext uri="{BB962C8B-B14F-4D97-AF65-F5344CB8AC3E}">
        <p14:creationId xmlns:p14="http://schemas.microsoft.com/office/powerpoint/2010/main" val="417583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A5BDA5-427D-4283-918F-EA7B7E422E29}"/>
              </a:ext>
            </a:extLst>
          </p:cNvPr>
          <p:cNvSpPr>
            <a:spLocks noGrp="1"/>
          </p:cNvSpPr>
          <p:nvPr>
            <p:ph idx="1"/>
          </p:nvPr>
        </p:nvSpPr>
        <p:spPr/>
        <p:txBody>
          <a:bodyPr>
            <a:noAutofit/>
          </a:bodyPr>
          <a:lstStyle/>
          <a:p>
            <a:pPr lvl="0">
              <a:buClr>
                <a:prstClr val="white"/>
              </a:buClr>
            </a:pPr>
            <a:r>
              <a:rPr lang="en-US" sz="2800" dirty="0">
                <a:solidFill>
                  <a:prstClr val="white"/>
                </a:solidFill>
              </a:rPr>
              <a:t>Maximum Likelihood Estimation is used throughout to determine 'best fit' of model light curves to the actual data.</a:t>
            </a:r>
          </a:p>
          <a:p>
            <a:pPr lvl="0">
              <a:buClr>
                <a:prstClr val="white"/>
              </a:buClr>
            </a:pPr>
            <a:r>
              <a:rPr lang="en-US" sz="2800" dirty="0">
                <a:solidFill>
                  <a:prstClr val="white"/>
                </a:solidFill>
              </a:rPr>
              <a:t>Physically realistic square-wave models are fit to the light curves. Sub-frame timing is included in the calculation of D and R times.  An Akaike Information Criterion (AIC)calculation is used to justify or reject sub-frame timing.</a:t>
            </a:r>
          </a:p>
          <a:p>
            <a:pPr lvl="0">
              <a:buClr>
                <a:prstClr val="white"/>
              </a:buClr>
            </a:pPr>
            <a:r>
              <a:rPr lang="en-US" sz="2800" dirty="0">
                <a:solidFill>
                  <a:prstClr val="white"/>
                </a:solidFill>
              </a:rPr>
              <a:t>PYOTE utilizes statistically rigorous error bar calculations to properly characterize the increased uncertainty in D/R time estimates due to ‘correlated noise’ caused by atmospheric scintillation .</a:t>
            </a:r>
          </a:p>
          <a:p>
            <a:endParaRPr lang="en-US" sz="2800" dirty="0"/>
          </a:p>
        </p:txBody>
      </p:sp>
      <p:sp>
        <p:nvSpPr>
          <p:cNvPr id="4" name="Title 1">
            <a:extLst>
              <a:ext uri="{FF2B5EF4-FFF2-40B4-BE49-F238E27FC236}">
                <a16:creationId xmlns:a16="http://schemas.microsoft.com/office/drawing/2014/main" id="{2DF2EE66-377A-4069-9A37-759193BCD6B4}"/>
              </a:ext>
            </a:extLst>
          </p:cNvPr>
          <p:cNvSpPr>
            <a:spLocks noGrp="1"/>
          </p:cNvSpPr>
          <p:nvPr>
            <p:ph type="title"/>
          </p:nvPr>
        </p:nvSpPr>
        <p:spPr>
          <a:xfrm>
            <a:off x="685801" y="304800"/>
            <a:ext cx="10131425" cy="802105"/>
          </a:xfrm>
        </p:spPr>
        <p:txBody>
          <a:bodyPr>
            <a:noAutofit/>
          </a:bodyPr>
          <a:lstStyle/>
          <a:p>
            <a:r>
              <a:rPr lang="en-US" sz="6000" b="1" dirty="0"/>
              <a:t>Introduction (continued)</a:t>
            </a:r>
          </a:p>
        </p:txBody>
      </p:sp>
    </p:spTree>
    <p:extLst>
      <p:ext uri="{BB962C8B-B14F-4D97-AF65-F5344CB8AC3E}">
        <p14:creationId xmlns:p14="http://schemas.microsoft.com/office/powerpoint/2010/main" val="2878208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DE7B5-FC17-4AC3-A0B2-FFE1441DBA9E}"/>
              </a:ext>
            </a:extLst>
          </p:cNvPr>
          <p:cNvSpPr>
            <a:spLocks noGrp="1"/>
          </p:cNvSpPr>
          <p:nvPr>
            <p:ph idx="1"/>
          </p:nvPr>
        </p:nvSpPr>
        <p:spPr>
          <a:xfrm>
            <a:off x="685801" y="1299411"/>
            <a:ext cx="10131425" cy="4491789"/>
          </a:xfrm>
        </p:spPr>
        <p:txBody>
          <a:bodyPr>
            <a:normAutofit fontScale="92500" lnSpcReduction="20000"/>
          </a:bodyPr>
          <a:lstStyle/>
          <a:p>
            <a:r>
              <a:rPr lang="en-US" sz="2800" dirty="0"/>
              <a:t>Occultation error bars are non-parametric – they do not fit any known statistical distribution.  Normal statistical relationships like 1-sigma, 2-sigma, etc., cannot be used for occultation error bars.</a:t>
            </a:r>
          </a:p>
          <a:p>
            <a:r>
              <a:rPr lang="en-US" sz="2800" dirty="0"/>
              <a:t>As a result, error bars must be created through Monte Carlo simulations, with error bar values calculated at the desired ‘confidence levels’.</a:t>
            </a:r>
          </a:p>
          <a:p>
            <a:r>
              <a:rPr lang="en-US" sz="2800" dirty="0"/>
              <a:t>PYOTE produces timing error bars, statistically correct for ‘correlated noise’ at three confidence levels:</a:t>
            </a:r>
          </a:p>
          <a:p>
            <a:pPr lvl="1"/>
            <a:r>
              <a:rPr lang="en-US" sz="2600" dirty="0"/>
              <a:t>0.6827</a:t>
            </a:r>
          </a:p>
          <a:p>
            <a:pPr lvl="1"/>
            <a:r>
              <a:rPr lang="en-US" sz="2600" dirty="0"/>
              <a:t>0.9500</a:t>
            </a:r>
          </a:p>
          <a:p>
            <a:pPr lvl="1"/>
            <a:r>
              <a:rPr lang="en-US" sz="2600" dirty="0"/>
              <a:t>0.9973</a:t>
            </a:r>
          </a:p>
        </p:txBody>
      </p:sp>
      <p:sp>
        <p:nvSpPr>
          <p:cNvPr id="4" name="Title 1">
            <a:extLst>
              <a:ext uri="{FF2B5EF4-FFF2-40B4-BE49-F238E27FC236}">
                <a16:creationId xmlns:a16="http://schemas.microsoft.com/office/drawing/2014/main" id="{2D205658-9B6C-4F05-B85F-29DFCF35106F}"/>
              </a:ext>
            </a:extLst>
          </p:cNvPr>
          <p:cNvSpPr>
            <a:spLocks noGrp="1"/>
          </p:cNvSpPr>
          <p:nvPr>
            <p:ph type="title"/>
          </p:nvPr>
        </p:nvSpPr>
        <p:spPr>
          <a:xfrm>
            <a:off x="685800" y="0"/>
            <a:ext cx="10131425" cy="1122947"/>
          </a:xfrm>
        </p:spPr>
        <p:txBody>
          <a:bodyPr>
            <a:noAutofit/>
          </a:bodyPr>
          <a:lstStyle/>
          <a:p>
            <a:r>
              <a:rPr lang="en-US" sz="6000" b="1" dirty="0"/>
              <a:t>Introduction (continued)</a:t>
            </a:r>
          </a:p>
        </p:txBody>
      </p:sp>
    </p:spTree>
    <p:extLst>
      <p:ext uri="{BB962C8B-B14F-4D97-AF65-F5344CB8AC3E}">
        <p14:creationId xmlns:p14="http://schemas.microsoft.com/office/powerpoint/2010/main" val="279211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27865-6F56-4F68-B341-AE714EE7DEDF}"/>
              </a:ext>
            </a:extLst>
          </p:cNvPr>
          <p:cNvSpPr>
            <a:spLocks noGrp="1"/>
          </p:cNvSpPr>
          <p:nvPr>
            <p:ph type="title"/>
          </p:nvPr>
        </p:nvSpPr>
        <p:spPr>
          <a:xfrm>
            <a:off x="685800" y="0"/>
            <a:ext cx="10131425" cy="1090863"/>
          </a:xfrm>
          <a:effectLst/>
        </p:spPr>
        <p:txBody>
          <a:bodyPr vert="horz" lIns="91440" tIns="45720" rIns="91440" bIns="45720" rtlCol="0" anchor="ctr">
            <a:noAutofit/>
          </a:bodyPr>
          <a:lstStyle/>
          <a:p>
            <a:r>
              <a:rPr lang="en-US" sz="6000" b="1" dirty="0"/>
              <a:t>installation</a:t>
            </a:r>
          </a:p>
        </p:txBody>
      </p:sp>
      <p:sp>
        <p:nvSpPr>
          <p:cNvPr id="3" name="Content Placeholder 2">
            <a:extLst>
              <a:ext uri="{FF2B5EF4-FFF2-40B4-BE49-F238E27FC236}">
                <a16:creationId xmlns:a16="http://schemas.microsoft.com/office/drawing/2014/main" id="{F28A4006-A937-46EF-88E5-EA7D95E17BDA}"/>
              </a:ext>
            </a:extLst>
          </p:cNvPr>
          <p:cNvSpPr>
            <a:spLocks noGrp="1"/>
          </p:cNvSpPr>
          <p:nvPr>
            <p:ph idx="1"/>
          </p:nvPr>
        </p:nvSpPr>
        <p:spPr>
          <a:xfrm>
            <a:off x="1455822" y="1267326"/>
            <a:ext cx="10131425" cy="5117431"/>
          </a:xfrm>
        </p:spPr>
        <p:txBody>
          <a:bodyPr>
            <a:normAutofit fontScale="92500" lnSpcReduction="10000"/>
          </a:bodyPr>
          <a:lstStyle/>
          <a:p>
            <a:r>
              <a:rPr lang="en-US" sz="2800" dirty="0"/>
              <a:t>PYOTE requires the installation of Anaconda3 and PYTHON</a:t>
            </a:r>
          </a:p>
          <a:p>
            <a:r>
              <a:rPr lang="en-US" sz="2800" dirty="0"/>
              <a:t>PYOTE is self installing off the </a:t>
            </a:r>
            <a:r>
              <a:rPr lang="en-US" sz="2800" dirty="0" err="1"/>
              <a:t>PyPI</a:t>
            </a:r>
            <a:r>
              <a:rPr lang="en-US" sz="2800" dirty="0"/>
              <a:t> (the python package repository)</a:t>
            </a:r>
          </a:p>
          <a:p>
            <a:r>
              <a:rPr lang="en-US" sz="2800" dirty="0"/>
              <a:t>A PDF file has been produced to guide users through installation in both MAC and WINDOWS operating systems</a:t>
            </a:r>
          </a:p>
          <a:p>
            <a:r>
              <a:rPr lang="en-US" sz="2800" dirty="0"/>
              <a:t>The MAC PDF file can be found here: </a:t>
            </a:r>
            <a:r>
              <a:rPr lang="en-US" sz="2800" dirty="0">
                <a:hlinkClick r:id="rId2"/>
              </a:rPr>
              <a:t>http://www.asteroidoccultation.com/observations/NA/pyote-mac-revised-installation.pdf</a:t>
            </a:r>
            <a:endParaRPr lang="en-US" sz="2800" dirty="0"/>
          </a:p>
          <a:p>
            <a:r>
              <a:rPr lang="en-US" sz="2800" dirty="0"/>
              <a:t>The WINDOWS PDF file can be found here: </a:t>
            </a:r>
            <a:r>
              <a:rPr lang="en-US" sz="2800" dirty="0">
                <a:hlinkClick r:id="rId3"/>
              </a:rPr>
              <a:t>http://www.asteroidoccultation.com/observations/NA/pyote-windows-revised-installation.pdf</a:t>
            </a:r>
            <a:endParaRPr lang="en-US" sz="2800" dirty="0"/>
          </a:p>
          <a:p>
            <a:r>
              <a:rPr lang="en-US" sz="2800" dirty="0"/>
              <a:t>Once installed, alerts are provided to future updates, which can be automatically installed from the </a:t>
            </a:r>
            <a:r>
              <a:rPr lang="en-US" sz="2800" dirty="0" err="1"/>
              <a:t>PyPI</a:t>
            </a:r>
            <a:r>
              <a:rPr lang="en-US" sz="2800" dirty="0"/>
              <a:t> (the python package repository)</a:t>
            </a:r>
          </a:p>
        </p:txBody>
      </p:sp>
    </p:spTree>
    <p:extLst>
      <p:ext uri="{BB962C8B-B14F-4D97-AF65-F5344CB8AC3E}">
        <p14:creationId xmlns:p14="http://schemas.microsoft.com/office/powerpoint/2010/main" val="269062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CF63-F9D6-459D-9FC8-250853F2F63E}"/>
              </a:ext>
            </a:extLst>
          </p:cNvPr>
          <p:cNvSpPr>
            <a:spLocks noGrp="1"/>
          </p:cNvSpPr>
          <p:nvPr>
            <p:ph type="title"/>
          </p:nvPr>
        </p:nvSpPr>
        <p:spPr>
          <a:xfrm>
            <a:off x="685801" y="1"/>
            <a:ext cx="10131425" cy="978568"/>
          </a:xfrm>
          <a:effectLst/>
        </p:spPr>
        <p:txBody>
          <a:bodyPr vert="horz" lIns="91440" tIns="45720" rIns="91440" bIns="45720" rtlCol="0" anchor="ctr">
            <a:noAutofit/>
          </a:bodyPr>
          <a:lstStyle/>
          <a:p>
            <a:r>
              <a:rPr lang="en-US" sz="6000" b="1" dirty="0"/>
              <a:t>Special features</a:t>
            </a:r>
          </a:p>
        </p:txBody>
      </p:sp>
      <p:sp>
        <p:nvSpPr>
          <p:cNvPr id="3" name="Content Placeholder 2">
            <a:extLst>
              <a:ext uri="{FF2B5EF4-FFF2-40B4-BE49-F238E27FC236}">
                <a16:creationId xmlns:a16="http://schemas.microsoft.com/office/drawing/2014/main" id="{4AFEF6E2-0A47-42BD-B332-4D04714546D2}"/>
              </a:ext>
            </a:extLst>
          </p:cNvPr>
          <p:cNvSpPr>
            <a:spLocks noGrp="1"/>
          </p:cNvSpPr>
          <p:nvPr>
            <p:ph idx="1"/>
          </p:nvPr>
        </p:nvSpPr>
        <p:spPr>
          <a:xfrm>
            <a:off x="1536033" y="1299411"/>
            <a:ext cx="10131425" cy="5165558"/>
          </a:xfrm>
        </p:spPr>
        <p:txBody>
          <a:bodyPr>
            <a:normAutofit lnSpcReduction="10000"/>
          </a:bodyPr>
          <a:lstStyle/>
          <a:p>
            <a:r>
              <a:rPr lang="en-US" sz="2800" dirty="0"/>
              <a:t>‘TIPS’ and ‘INSTRUCTIONS’ are provided for all menu items using pop-up text boxes when the cursor is hovered over the menu item</a:t>
            </a:r>
          </a:p>
          <a:p>
            <a:r>
              <a:rPr lang="en-US" sz="2800" dirty="0"/>
              <a:t>Light curve .csv files are tested for time stamp continuity.  D and R times are only produced when time stamp continuity is valid</a:t>
            </a:r>
          </a:p>
          <a:p>
            <a:r>
              <a:rPr lang="en-US" sz="2800" dirty="0"/>
              <a:t>Tangra and Limovie files are supported</a:t>
            </a:r>
          </a:p>
          <a:p>
            <a:r>
              <a:rPr lang="en-US" sz="2800" dirty="0"/>
              <a:t>Light curves can be ‘normalized’ to a secondary star light curve</a:t>
            </a:r>
          </a:p>
          <a:p>
            <a:r>
              <a:rPr lang="en-US" sz="2800" dirty="0"/>
              <a:t>‘Start Over’ button allows a quick restart when errors are made</a:t>
            </a:r>
          </a:p>
          <a:p>
            <a:r>
              <a:rPr lang="en-US" sz="2800" dirty="0"/>
              <a:t>A ‘LOG’ is created storing a record of all analysis steps and results, including ‘Start Over’ events.  The LOG allows reviewers to see what the analyst did, step by step, and can help to identify steps that resulted in erroneous results.</a:t>
            </a:r>
          </a:p>
          <a:p>
            <a:endParaRPr lang="en-US" sz="2800" dirty="0"/>
          </a:p>
        </p:txBody>
      </p:sp>
    </p:spTree>
    <p:extLst>
      <p:ext uri="{BB962C8B-B14F-4D97-AF65-F5344CB8AC3E}">
        <p14:creationId xmlns:p14="http://schemas.microsoft.com/office/powerpoint/2010/main" val="2024121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2ABC-EDEA-4520-8531-681274C2111E}"/>
              </a:ext>
            </a:extLst>
          </p:cNvPr>
          <p:cNvSpPr>
            <a:spLocks noGrp="1"/>
          </p:cNvSpPr>
          <p:nvPr>
            <p:ph type="title"/>
          </p:nvPr>
        </p:nvSpPr>
        <p:spPr>
          <a:xfrm>
            <a:off x="685801" y="0"/>
            <a:ext cx="10131425" cy="1456267"/>
          </a:xfrm>
          <a:effectLst/>
        </p:spPr>
        <p:txBody>
          <a:bodyPr vert="horz" lIns="91440" tIns="45720" rIns="91440" bIns="45720" rtlCol="0" anchor="ctr">
            <a:noAutofit/>
          </a:bodyPr>
          <a:lstStyle/>
          <a:p>
            <a:r>
              <a:rPr lang="en-US" sz="6000" b="1" dirty="0"/>
              <a:t>Camera delay corrections	</a:t>
            </a:r>
          </a:p>
        </p:txBody>
      </p:sp>
      <p:sp>
        <p:nvSpPr>
          <p:cNvPr id="3" name="Content Placeholder 2">
            <a:extLst>
              <a:ext uri="{FF2B5EF4-FFF2-40B4-BE49-F238E27FC236}">
                <a16:creationId xmlns:a16="http://schemas.microsoft.com/office/drawing/2014/main" id="{CA3A5452-7429-4438-B698-A6463C16BE27}"/>
              </a:ext>
            </a:extLst>
          </p:cNvPr>
          <p:cNvSpPr>
            <a:spLocks noGrp="1"/>
          </p:cNvSpPr>
          <p:nvPr>
            <p:ph idx="1"/>
          </p:nvPr>
        </p:nvSpPr>
        <p:spPr>
          <a:xfrm>
            <a:off x="1375611" y="1568562"/>
            <a:ext cx="10131425" cy="4334933"/>
          </a:xfrm>
        </p:spPr>
        <p:txBody>
          <a:bodyPr>
            <a:normAutofit lnSpcReduction="10000"/>
          </a:bodyPr>
          <a:lstStyle/>
          <a:p>
            <a:r>
              <a:rPr lang="en-US" sz="2800" dirty="0"/>
              <a:t>PYOTE was written to be as simple as possible and simple to maintain and update</a:t>
            </a:r>
          </a:p>
          <a:p>
            <a:r>
              <a:rPr lang="en-US" sz="2800" dirty="0"/>
              <a:t>Camera delay corrections were not incorporated</a:t>
            </a:r>
          </a:p>
          <a:p>
            <a:r>
              <a:rPr lang="en-US" sz="2800" dirty="0"/>
              <a:t>When PYOTE disappearance and reappearance times are calculated, the results must be corrected for camera delay</a:t>
            </a:r>
          </a:p>
          <a:p>
            <a:r>
              <a:rPr lang="en-US" sz="2800" dirty="0"/>
              <a:t>A new Excel form AstReport has been created that will automatically correct the uncorrected results from both PYOTE and Occular.  This form will be incorporated into OccultWatcher.  It is also available here: </a:t>
            </a:r>
            <a:r>
              <a:rPr lang="en-US" sz="2000" dirty="0">
                <a:hlinkClick r:id="rId2"/>
              </a:rPr>
              <a:t>http://www.asteroidoccultation.com/observations/Forms/AsteroidReportForms.html</a:t>
            </a:r>
            <a:endParaRPr lang="en-US" sz="2000" dirty="0"/>
          </a:p>
          <a:p>
            <a:endParaRPr lang="en-US" sz="2000" dirty="0"/>
          </a:p>
        </p:txBody>
      </p:sp>
    </p:spTree>
    <p:extLst>
      <p:ext uri="{BB962C8B-B14F-4D97-AF65-F5344CB8AC3E}">
        <p14:creationId xmlns:p14="http://schemas.microsoft.com/office/powerpoint/2010/main" val="1661783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B0C5A-C1D0-41E2-9CFE-3C1AA10B7584}"/>
              </a:ext>
            </a:extLst>
          </p:cNvPr>
          <p:cNvSpPr>
            <a:spLocks noGrp="1"/>
          </p:cNvSpPr>
          <p:nvPr>
            <p:ph type="title"/>
          </p:nvPr>
        </p:nvSpPr>
        <p:spPr>
          <a:effectLst/>
        </p:spPr>
        <p:txBody>
          <a:bodyPr vert="horz" lIns="91440" tIns="45720" rIns="91440" bIns="45720" rtlCol="0" anchor="ctr">
            <a:noAutofit/>
          </a:bodyPr>
          <a:lstStyle/>
          <a:p>
            <a:r>
              <a:rPr lang="en-US" sz="6000" b="1" dirty="0"/>
              <a:t>Demonstration	</a:t>
            </a:r>
          </a:p>
        </p:txBody>
      </p:sp>
      <p:sp>
        <p:nvSpPr>
          <p:cNvPr id="3" name="Content Placeholder 2">
            <a:extLst>
              <a:ext uri="{FF2B5EF4-FFF2-40B4-BE49-F238E27FC236}">
                <a16:creationId xmlns:a16="http://schemas.microsoft.com/office/drawing/2014/main" id="{BFA6DD4D-6B7C-49F0-9A97-CC11F520D3EC}"/>
              </a:ext>
            </a:extLst>
          </p:cNvPr>
          <p:cNvSpPr>
            <a:spLocks noGrp="1"/>
          </p:cNvSpPr>
          <p:nvPr>
            <p:ph idx="1"/>
          </p:nvPr>
        </p:nvSpPr>
        <p:spPr/>
        <p:txBody>
          <a:bodyPr/>
          <a:lstStyle/>
          <a:p>
            <a:r>
              <a:rPr lang="en-US" dirty="0"/>
              <a:t>I will now give a short presentation of how PYOTE can be used to quickly analyze a light curve</a:t>
            </a:r>
          </a:p>
        </p:txBody>
      </p:sp>
    </p:spTree>
    <p:extLst>
      <p:ext uri="{BB962C8B-B14F-4D97-AF65-F5344CB8AC3E}">
        <p14:creationId xmlns:p14="http://schemas.microsoft.com/office/powerpoint/2010/main" val="332228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6E1E-1800-40AA-A92C-B1BD70B7DD48}"/>
              </a:ext>
            </a:extLst>
          </p:cNvPr>
          <p:cNvSpPr>
            <a:spLocks noGrp="1"/>
          </p:cNvSpPr>
          <p:nvPr>
            <p:ph type="title"/>
          </p:nvPr>
        </p:nvSpPr>
        <p:spPr>
          <a:xfrm>
            <a:off x="685801" y="1"/>
            <a:ext cx="10131425" cy="1048512"/>
          </a:xfrm>
          <a:effectLst/>
        </p:spPr>
        <p:txBody>
          <a:bodyPr vert="horz" lIns="91440" tIns="45720" rIns="91440" bIns="45720" rtlCol="0" anchor="ctr">
            <a:noAutofit/>
          </a:bodyPr>
          <a:lstStyle/>
          <a:p>
            <a:r>
              <a:rPr lang="en-US" sz="6000" b="1" dirty="0"/>
              <a:t>Future development</a:t>
            </a:r>
          </a:p>
        </p:txBody>
      </p:sp>
      <p:sp>
        <p:nvSpPr>
          <p:cNvPr id="3" name="Content Placeholder 2">
            <a:extLst>
              <a:ext uri="{FF2B5EF4-FFF2-40B4-BE49-F238E27FC236}">
                <a16:creationId xmlns:a16="http://schemas.microsoft.com/office/drawing/2014/main" id="{E8CE485B-693F-4EDB-9509-4DB37F4093EF}"/>
              </a:ext>
            </a:extLst>
          </p:cNvPr>
          <p:cNvSpPr>
            <a:spLocks noGrp="1"/>
          </p:cNvSpPr>
          <p:nvPr>
            <p:ph idx="1"/>
          </p:nvPr>
        </p:nvSpPr>
        <p:spPr>
          <a:xfrm>
            <a:off x="1527717" y="1658113"/>
            <a:ext cx="9289509" cy="4133088"/>
          </a:xfrm>
        </p:spPr>
        <p:txBody>
          <a:bodyPr>
            <a:normAutofit/>
          </a:bodyPr>
          <a:lstStyle/>
          <a:p>
            <a:r>
              <a:rPr lang="en-US" sz="2800" dirty="0"/>
              <a:t>PYOTE is a work in progress.  Future updates will be automatically provided as development continues</a:t>
            </a:r>
          </a:p>
          <a:p>
            <a:r>
              <a:rPr lang="en-US" sz="2800" dirty="0"/>
              <a:t>One anticipated future improvement is the automatic submission of processed light curves to the IOTA/Vizier database</a:t>
            </a:r>
          </a:p>
          <a:p>
            <a:r>
              <a:rPr lang="en-US" sz="2800" dirty="0"/>
              <a:t>Suggestions for changes or improvements can be submitted to Bob Anderson at the email address included in the ‘Info’ PDF file provided with the program</a:t>
            </a:r>
          </a:p>
          <a:p>
            <a:endParaRPr lang="en-US" sz="2800" dirty="0"/>
          </a:p>
        </p:txBody>
      </p:sp>
    </p:spTree>
    <p:extLst>
      <p:ext uri="{BB962C8B-B14F-4D97-AF65-F5344CB8AC3E}">
        <p14:creationId xmlns:p14="http://schemas.microsoft.com/office/powerpoint/2010/main" val="1306122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128</TotalTime>
  <Words>749</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Celestial</vt:lpstr>
      <vt:lpstr>pyote</vt:lpstr>
      <vt:lpstr>introduction</vt:lpstr>
      <vt:lpstr>Introduction (continued)</vt:lpstr>
      <vt:lpstr>Introduction (continued)</vt:lpstr>
      <vt:lpstr>installation</vt:lpstr>
      <vt:lpstr>Special features</vt:lpstr>
      <vt:lpstr>Camera delay corrections </vt:lpstr>
      <vt:lpstr>Demonstration </vt:lpstr>
      <vt:lpstr>Future development</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pyote</dc:title>
  <dc:creator>Tony George</dc:creator>
  <cp:lastModifiedBy>Tony George</cp:lastModifiedBy>
  <cp:revision>15</cp:revision>
  <dcterms:created xsi:type="dcterms:W3CDTF">2017-09-07T15:34:42Z</dcterms:created>
  <dcterms:modified xsi:type="dcterms:W3CDTF">2017-09-08T04:08:15Z</dcterms:modified>
</cp:coreProperties>
</file>