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59" r:id="rId5"/>
    <p:sldId id="258" r:id="rId6"/>
    <p:sldId id="257"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60"/>
  </p:normalViewPr>
  <p:slideViewPr>
    <p:cSldViewPr snapToGrid="0" showGuides="1">
      <p:cViewPr varScale="1">
        <p:scale>
          <a:sx n="86" d="100"/>
          <a:sy n="86" d="100"/>
        </p:scale>
        <p:origin x="57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9/8/2017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9004-DA1E-4195-83F2-925DC3B988C3}"/>
              </a:ext>
            </a:extLst>
          </p:cNvPr>
          <p:cNvSpPr>
            <a:spLocks noGrp="1"/>
          </p:cNvSpPr>
          <p:nvPr>
            <p:ph type="ctrTitle"/>
          </p:nvPr>
        </p:nvSpPr>
        <p:spPr>
          <a:xfrm>
            <a:off x="3033132" y="1964267"/>
            <a:ext cx="8126993" cy="2421464"/>
          </a:xfrm>
        </p:spPr>
        <p:txBody>
          <a:bodyPr>
            <a:normAutofit fontScale="90000"/>
          </a:bodyPr>
          <a:lstStyle/>
          <a:p>
            <a:r>
              <a:rPr lang="en-US" dirty="0"/>
              <a:t>TYC  5780-308-1</a:t>
            </a:r>
            <a:br>
              <a:rPr lang="en-US" dirty="0"/>
            </a:br>
            <a:r>
              <a:rPr lang="en-US" dirty="0"/>
              <a:t>Discovery of stellar duplicity </a:t>
            </a:r>
            <a:br>
              <a:rPr lang="en-US" dirty="0"/>
            </a:br>
            <a:r>
              <a:rPr lang="en-US" dirty="0"/>
              <a:t>during asteroidal occultation </a:t>
            </a:r>
            <a:br>
              <a:rPr lang="en-US" dirty="0"/>
            </a:br>
            <a:r>
              <a:rPr lang="en-US" dirty="0"/>
              <a:t>by (834) Burnhamia</a:t>
            </a:r>
          </a:p>
        </p:txBody>
      </p:sp>
      <p:sp>
        <p:nvSpPr>
          <p:cNvPr id="3" name="Subtitle 2">
            <a:extLst>
              <a:ext uri="{FF2B5EF4-FFF2-40B4-BE49-F238E27FC236}">
                <a16:creationId xmlns:a16="http://schemas.microsoft.com/office/drawing/2014/main" id="{6888AD7D-830F-47BF-8CE8-7A1335D37A87}"/>
              </a:ext>
            </a:extLst>
          </p:cNvPr>
          <p:cNvSpPr>
            <a:spLocks noGrp="1"/>
          </p:cNvSpPr>
          <p:nvPr>
            <p:ph type="subTitle" idx="1"/>
          </p:nvPr>
        </p:nvSpPr>
        <p:spPr>
          <a:xfrm>
            <a:off x="3033132" y="4385732"/>
            <a:ext cx="8126993" cy="1405467"/>
          </a:xfrm>
        </p:spPr>
        <p:txBody>
          <a:bodyPr/>
          <a:lstStyle/>
          <a:p>
            <a:r>
              <a:rPr lang="en-AU" dirty="0"/>
              <a:t>Brad Timerson, IOTA North American Coordinator; T. George, IOTA Analyst; </a:t>
            </a:r>
            <a:endParaRPr lang="en-US" dirty="0"/>
          </a:p>
          <a:p>
            <a:r>
              <a:rPr lang="en-AU" dirty="0"/>
              <a:t>Ted Blank, Paul Maley, Steve Messner, John Moore, observers</a:t>
            </a:r>
            <a:endParaRPr lang="en-US" dirty="0"/>
          </a:p>
          <a:p>
            <a:endParaRPr lang="en-US" dirty="0"/>
          </a:p>
        </p:txBody>
      </p:sp>
    </p:spTree>
    <p:extLst>
      <p:ext uri="{BB962C8B-B14F-4D97-AF65-F5344CB8AC3E}">
        <p14:creationId xmlns:p14="http://schemas.microsoft.com/office/powerpoint/2010/main" val="3553377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90DD-E579-4F29-85F2-3DAD164DA2D8}"/>
              </a:ext>
            </a:extLst>
          </p:cNvPr>
          <p:cNvSpPr>
            <a:spLocks noGrp="1"/>
          </p:cNvSpPr>
          <p:nvPr>
            <p:ph type="title"/>
          </p:nvPr>
        </p:nvSpPr>
        <p:spPr/>
        <p:txBody>
          <a:bodyPr>
            <a:normAutofit fontScale="90000"/>
          </a:bodyPr>
          <a:lstStyle/>
          <a:p>
            <a:r>
              <a:rPr lang="en-AU" dirty="0"/>
              <a:t>On August 23, 2017 (UT), four observers occupying or operating sites across the United States observed the asteroid (834) Burnhamia occult the star TYC 5780-308-1. </a:t>
            </a:r>
            <a:endParaRPr lang="en-US" dirty="0"/>
          </a:p>
        </p:txBody>
      </p:sp>
      <p:graphicFrame>
        <p:nvGraphicFramePr>
          <p:cNvPr id="4" name="Content Placeholder 3">
            <a:extLst>
              <a:ext uri="{FF2B5EF4-FFF2-40B4-BE49-F238E27FC236}">
                <a16:creationId xmlns:a16="http://schemas.microsoft.com/office/drawing/2014/main" id="{5F8E9DE2-FA2F-4FC1-9C9B-D46CDE2A8BA6}"/>
              </a:ext>
            </a:extLst>
          </p:cNvPr>
          <p:cNvGraphicFramePr>
            <a:graphicFrameLocks noGrp="1"/>
          </p:cNvGraphicFramePr>
          <p:nvPr>
            <p:ph idx="1"/>
            <p:extLst>
              <p:ext uri="{D42A27DB-BD31-4B8C-83A1-F6EECF244321}">
                <p14:modId xmlns:p14="http://schemas.microsoft.com/office/powerpoint/2010/main" val="3943028356"/>
              </p:ext>
            </p:extLst>
          </p:nvPr>
        </p:nvGraphicFramePr>
        <p:xfrm>
          <a:off x="903249" y="2553629"/>
          <a:ext cx="10682869" cy="3612997"/>
        </p:xfrm>
        <a:graphic>
          <a:graphicData uri="http://schemas.openxmlformats.org/drawingml/2006/table">
            <a:tbl>
              <a:tblPr firstRow="1" firstCol="1" bandRow="1">
                <a:tableStyleId>{5C22544A-7EE6-4342-B048-85BDC9FD1C3A}</a:tableStyleId>
              </a:tblPr>
              <a:tblGrid>
                <a:gridCol w="850836">
                  <a:extLst>
                    <a:ext uri="{9D8B030D-6E8A-4147-A177-3AD203B41FA5}">
                      <a16:colId xmlns:a16="http://schemas.microsoft.com/office/drawing/2014/main" val="3236808044"/>
                    </a:ext>
                  </a:extLst>
                </a:gridCol>
                <a:gridCol w="1228846">
                  <a:extLst>
                    <a:ext uri="{9D8B030D-6E8A-4147-A177-3AD203B41FA5}">
                      <a16:colId xmlns:a16="http://schemas.microsoft.com/office/drawing/2014/main" val="3943506402"/>
                    </a:ext>
                  </a:extLst>
                </a:gridCol>
                <a:gridCol w="1366649">
                  <a:extLst>
                    <a:ext uri="{9D8B030D-6E8A-4147-A177-3AD203B41FA5}">
                      <a16:colId xmlns:a16="http://schemas.microsoft.com/office/drawing/2014/main" val="1085377821"/>
                    </a:ext>
                  </a:extLst>
                </a:gridCol>
                <a:gridCol w="699127">
                  <a:extLst>
                    <a:ext uri="{9D8B030D-6E8A-4147-A177-3AD203B41FA5}">
                      <a16:colId xmlns:a16="http://schemas.microsoft.com/office/drawing/2014/main" val="856637357"/>
                    </a:ext>
                  </a:extLst>
                </a:gridCol>
                <a:gridCol w="930485">
                  <a:extLst>
                    <a:ext uri="{9D8B030D-6E8A-4147-A177-3AD203B41FA5}">
                      <a16:colId xmlns:a16="http://schemas.microsoft.com/office/drawing/2014/main" val="3000908399"/>
                    </a:ext>
                  </a:extLst>
                </a:gridCol>
                <a:gridCol w="1098629">
                  <a:extLst>
                    <a:ext uri="{9D8B030D-6E8A-4147-A177-3AD203B41FA5}">
                      <a16:colId xmlns:a16="http://schemas.microsoft.com/office/drawing/2014/main" val="492263067"/>
                    </a:ext>
                  </a:extLst>
                </a:gridCol>
                <a:gridCol w="1098629">
                  <a:extLst>
                    <a:ext uri="{9D8B030D-6E8A-4147-A177-3AD203B41FA5}">
                      <a16:colId xmlns:a16="http://schemas.microsoft.com/office/drawing/2014/main" val="43635366"/>
                    </a:ext>
                  </a:extLst>
                </a:gridCol>
                <a:gridCol w="2158066">
                  <a:extLst>
                    <a:ext uri="{9D8B030D-6E8A-4147-A177-3AD203B41FA5}">
                      <a16:colId xmlns:a16="http://schemas.microsoft.com/office/drawing/2014/main" val="563582585"/>
                    </a:ext>
                  </a:extLst>
                </a:gridCol>
                <a:gridCol w="1251602">
                  <a:extLst>
                    <a:ext uri="{9D8B030D-6E8A-4147-A177-3AD203B41FA5}">
                      <a16:colId xmlns:a16="http://schemas.microsoft.com/office/drawing/2014/main" val="2239720892"/>
                    </a:ext>
                  </a:extLst>
                </a:gridCol>
              </a:tblGrid>
              <a:tr h="1161969">
                <a:tc>
                  <a:txBody>
                    <a:bodyPr/>
                    <a:lstStyle/>
                    <a:p>
                      <a:pPr marL="0" marR="0" algn="r">
                        <a:spcBef>
                          <a:spcPts val="0"/>
                        </a:spcBef>
                        <a:spcAft>
                          <a:spcPts val="0"/>
                        </a:spcAft>
                      </a:pPr>
                      <a:r>
                        <a:rPr lang="en-US" sz="1800">
                          <a:effectLst/>
                        </a:rPr>
                        <a:t>Chords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Observer(s)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City/Location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State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Country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Telescope Type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Telescope Dia (cm)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Method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Result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91527818"/>
                  </a:ext>
                </a:extLst>
              </a:tr>
              <a:tr h="605192">
                <a:tc>
                  <a:txBody>
                    <a:bodyPr/>
                    <a:lstStyle/>
                    <a:p>
                      <a:pPr marL="0" marR="0" algn="ctr">
                        <a:spcBef>
                          <a:spcPts val="0"/>
                        </a:spcBef>
                        <a:spcAft>
                          <a:spcPts val="0"/>
                        </a:spcAft>
                      </a:pPr>
                      <a:r>
                        <a:rPr lang="en-US" sz="1800">
                          <a:effectLst/>
                        </a:rPr>
                        <a:t>1,2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S Messner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Big Lake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MO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USA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Video+GPS Time Inst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Two 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540651160"/>
                  </a:ext>
                </a:extLst>
              </a:tr>
              <a:tr h="605192">
                <a:tc>
                  <a:txBody>
                    <a:bodyPr/>
                    <a:lstStyle/>
                    <a:p>
                      <a:pPr marL="0" marR="0" algn="ctr">
                        <a:spcBef>
                          <a:spcPts val="0"/>
                        </a:spcBef>
                        <a:spcAft>
                          <a:spcPts val="0"/>
                        </a:spcAft>
                      </a:pPr>
                      <a:r>
                        <a:rPr lang="en-US" sz="1800">
                          <a:effectLst/>
                        </a:rPr>
                        <a:t>3,4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P Maley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Hiawatha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KS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USA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Ref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800">
                          <a:effectLst/>
                        </a:rPr>
                        <a:t>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Video+GPS Time Inst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Two 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63261746"/>
                  </a:ext>
                </a:extLst>
              </a:tr>
              <a:tr h="605192">
                <a:tc>
                  <a:txBody>
                    <a:bodyPr/>
                    <a:lstStyle/>
                    <a:p>
                      <a:pPr marL="0" marR="0" algn="ctr">
                        <a:spcBef>
                          <a:spcPts val="0"/>
                        </a:spcBef>
                        <a:spcAft>
                          <a:spcPts val="0"/>
                        </a:spcAft>
                      </a:pPr>
                      <a:r>
                        <a:rPr lang="en-US" sz="1800">
                          <a:effectLst/>
                        </a:rPr>
                        <a:t>5,6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J Moore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Turpin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OK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USA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Video+GPS Time Inst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Two 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88616786"/>
                  </a:ext>
                </a:extLst>
              </a:tr>
              <a:tr h="635452">
                <a:tc>
                  <a:txBody>
                    <a:bodyPr/>
                    <a:lstStyle/>
                    <a:p>
                      <a:pPr marL="0" marR="0" algn="ctr">
                        <a:spcBef>
                          <a:spcPts val="0"/>
                        </a:spcBef>
                        <a:spcAft>
                          <a:spcPts val="0"/>
                        </a:spcAft>
                      </a:pPr>
                      <a:r>
                        <a:rPr lang="en-US" sz="1800">
                          <a:effectLst/>
                        </a:rPr>
                        <a:t>8,9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T Blank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Tipton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USA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a:effectLst/>
                        </a:rPr>
                        <a:t>Video+GPS Time Inst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800" dirty="0">
                          <a:effectLst/>
                        </a:rPr>
                        <a:t>Two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256003276"/>
                  </a:ext>
                </a:extLst>
              </a:tr>
            </a:tbl>
          </a:graphicData>
        </a:graphic>
      </p:graphicFrame>
    </p:spTree>
    <p:extLst>
      <p:ext uri="{BB962C8B-B14F-4D97-AF65-F5344CB8AC3E}">
        <p14:creationId xmlns:p14="http://schemas.microsoft.com/office/powerpoint/2010/main" val="393749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9A3E-E2A2-4488-83B7-3B24DD06B068}"/>
              </a:ext>
            </a:extLst>
          </p:cNvPr>
          <p:cNvSpPr>
            <a:spLocks noGrp="1"/>
          </p:cNvSpPr>
          <p:nvPr>
            <p:ph type="title"/>
          </p:nvPr>
        </p:nvSpPr>
        <p:spPr/>
        <p:txBody>
          <a:bodyPr/>
          <a:lstStyle/>
          <a:p>
            <a:r>
              <a:rPr lang="en-US" dirty="0"/>
              <a:t>Path map</a:t>
            </a:r>
          </a:p>
        </p:txBody>
      </p:sp>
      <p:pic>
        <p:nvPicPr>
          <p:cNvPr id="4" name="Content Placeholder 3">
            <a:extLst>
              <a:ext uri="{FF2B5EF4-FFF2-40B4-BE49-F238E27FC236}">
                <a16:creationId xmlns:a16="http://schemas.microsoft.com/office/drawing/2014/main" id="{E158A012-91DB-4434-9394-54217D8A6FB2}"/>
              </a:ext>
            </a:extLst>
          </p:cNvPr>
          <p:cNvPicPr>
            <a:picLocks noGrp="1" noChangeAspect="1"/>
          </p:cNvPicPr>
          <p:nvPr>
            <p:ph idx="1"/>
          </p:nvPr>
        </p:nvPicPr>
        <p:blipFill>
          <a:blip r:embed="rId2"/>
          <a:stretch>
            <a:fillRect/>
          </a:stretch>
        </p:blipFill>
        <p:spPr>
          <a:xfrm>
            <a:off x="2981103" y="0"/>
            <a:ext cx="9210897" cy="6915229"/>
          </a:xfrm>
          <a:prstGeom prst="rect">
            <a:avLst/>
          </a:prstGeom>
        </p:spPr>
      </p:pic>
    </p:spTree>
    <p:extLst>
      <p:ext uri="{BB962C8B-B14F-4D97-AF65-F5344CB8AC3E}">
        <p14:creationId xmlns:p14="http://schemas.microsoft.com/office/powerpoint/2010/main" val="307998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A72D-C248-4EC8-8481-FD07E3EB8B4B}"/>
              </a:ext>
            </a:extLst>
          </p:cNvPr>
          <p:cNvSpPr>
            <a:spLocks noGrp="1"/>
          </p:cNvSpPr>
          <p:nvPr>
            <p:ph type="title"/>
          </p:nvPr>
        </p:nvSpPr>
        <p:spPr>
          <a:xfrm>
            <a:off x="685800" y="252761"/>
            <a:ext cx="10131425" cy="460917"/>
          </a:xfrm>
        </p:spPr>
        <p:txBody>
          <a:bodyPr>
            <a:normAutofit fontScale="90000"/>
          </a:bodyPr>
          <a:lstStyle/>
          <a:p>
            <a:r>
              <a:rPr lang="en-US" dirty="0"/>
              <a:t>Light curves</a:t>
            </a:r>
          </a:p>
        </p:txBody>
      </p:sp>
      <p:sp>
        <p:nvSpPr>
          <p:cNvPr id="9" name="Rectangle 7">
            <a:extLst>
              <a:ext uri="{FF2B5EF4-FFF2-40B4-BE49-F238E27FC236}">
                <a16:creationId xmlns:a16="http://schemas.microsoft.com/office/drawing/2014/main" id="{18C6B25C-4719-463B-8013-9A16B440FAF9}"/>
              </a:ext>
            </a:extLst>
          </p:cNvPr>
          <p:cNvSpPr>
            <a:spLocks noChangeArrowheads="1"/>
          </p:cNvSpPr>
          <p:nvPr/>
        </p:nvSpPr>
        <p:spPr bwMode="auto">
          <a:xfrm>
            <a:off x="0" y="2527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1">
            <a:extLst>
              <a:ext uri="{FF2B5EF4-FFF2-40B4-BE49-F238E27FC236}">
                <a16:creationId xmlns:a16="http://schemas.microsoft.com/office/drawing/2014/main" id="{EC568CB4-1977-46C5-93E9-9D134042F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718361"/>
            <a:ext cx="9054650" cy="275399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B50385F6-2E00-4F76-B497-1E44CB4348E2}"/>
              </a:ext>
            </a:extLst>
          </p:cNvPr>
          <p:cNvSpPr>
            <a:spLocks noChangeArrowheads="1"/>
          </p:cNvSpPr>
          <p:nvPr/>
        </p:nvSpPr>
        <p:spPr bwMode="auto">
          <a:xfrm>
            <a:off x="596590" y="3528044"/>
            <a:ext cx="80441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Messner light curve.  Star was saturated, causing brightness fluctuations in the baseline and abnormal noise in the event bottom.</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C9CF5E5B-CC74-4F53-A15A-2A2F28298544}"/>
              </a:ext>
            </a:extLst>
          </p:cNvPr>
          <p:cNvSpPr>
            <a:spLocks noChangeArrowheads="1"/>
          </p:cNvSpPr>
          <p:nvPr/>
        </p:nvSpPr>
        <p:spPr bwMode="auto">
          <a:xfrm>
            <a:off x="685799" y="3429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7" name="Picture 18">
            <a:extLst>
              <a:ext uri="{FF2B5EF4-FFF2-40B4-BE49-F238E27FC236}">
                <a16:creationId xmlns:a16="http://schemas.microsoft.com/office/drawing/2014/main" id="{1142B720-9744-4F5A-B0DE-E901ED57C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886199"/>
            <a:ext cx="9054650" cy="24523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1">
            <a:extLst>
              <a:ext uri="{FF2B5EF4-FFF2-40B4-BE49-F238E27FC236}">
                <a16:creationId xmlns:a16="http://schemas.microsoft.com/office/drawing/2014/main" id="{73F96CA6-2DDF-4DA7-AAB3-57976D9F1405}"/>
              </a:ext>
            </a:extLst>
          </p:cNvPr>
          <p:cNvSpPr>
            <a:spLocks noChangeArrowheads="1"/>
          </p:cNvSpPr>
          <p:nvPr/>
        </p:nvSpPr>
        <p:spPr bwMode="auto">
          <a:xfrm>
            <a:off x="596590" y="6394188"/>
            <a:ext cx="7833733" cy="41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Maley light curve.  Star was not saturated.  Light curve is inverse gamma corrected.  First step down is brighter than third step up.  Noise in baseline and event bottom is normally distributed.</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190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E6FA20-DC38-4A41-81BF-A260B3DE8982}"/>
              </a:ext>
            </a:extLst>
          </p:cNvPr>
          <p:cNvSpPr>
            <a:spLocks noGrp="1"/>
          </p:cNvSpPr>
          <p:nvPr>
            <p:ph type="title"/>
          </p:nvPr>
        </p:nvSpPr>
        <p:spPr>
          <a:xfrm>
            <a:off x="685800" y="185854"/>
            <a:ext cx="10131425" cy="483220"/>
          </a:xfrm>
        </p:spPr>
        <p:txBody>
          <a:bodyPr>
            <a:normAutofit fontScale="90000"/>
          </a:bodyPr>
          <a:lstStyle/>
          <a:p>
            <a:r>
              <a:rPr lang="en-US" dirty="0"/>
              <a:t>Light curves (cont.)</a:t>
            </a:r>
          </a:p>
        </p:txBody>
      </p:sp>
      <p:pic>
        <p:nvPicPr>
          <p:cNvPr id="5" name="Picture 4">
            <a:extLst>
              <a:ext uri="{FF2B5EF4-FFF2-40B4-BE49-F238E27FC236}">
                <a16:creationId xmlns:a16="http://schemas.microsoft.com/office/drawing/2014/main" id="{3F6B216E-6729-4E31-B841-3DC374B1B08C}"/>
              </a:ext>
            </a:extLst>
          </p:cNvPr>
          <p:cNvPicPr/>
          <p:nvPr/>
        </p:nvPicPr>
        <p:blipFill>
          <a:blip r:embed="rId2"/>
          <a:stretch>
            <a:fillRect/>
          </a:stretch>
        </p:blipFill>
        <p:spPr>
          <a:xfrm>
            <a:off x="685800" y="669074"/>
            <a:ext cx="9292548" cy="2869055"/>
          </a:xfrm>
          <a:prstGeom prst="rect">
            <a:avLst/>
          </a:prstGeom>
        </p:spPr>
      </p:pic>
      <p:sp>
        <p:nvSpPr>
          <p:cNvPr id="6" name="Rectangle 5">
            <a:extLst>
              <a:ext uri="{FF2B5EF4-FFF2-40B4-BE49-F238E27FC236}">
                <a16:creationId xmlns:a16="http://schemas.microsoft.com/office/drawing/2014/main" id="{18681050-1AC4-4D58-B7B1-F2B1F0B18111}"/>
              </a:ext>
            </a:extLst>
          </p:cNvPr>
          <p:cNvSpPr/>
          <p:nvPr/>
        </p:nvSpPr>
        <p:spPr>
          <a:xfrm>
            <a:off x="685800" y="3512110"/>
            <a:ext cx="78225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AU" sz="1000" b="1" dirty="0">
                <a:latin typeface="Arial" panose="020B0604020202020204" pitchFamily="34" charset="0"/>
              </a:rPr>
              <a:t>J. Moore light curve.  Star was saturated, causing brightness fluctuations in the baseline and abnormal noise in the event bottom.</a:t>
            </a:r>
            <a:endParaRPr lang="en-US" sz="1000" b="1" dirty="0">
              <a:latin typeface="Arial" panose="020B0604020202020204" pitchFamily="34" charset="0"/>
            </a:endParaRPr>
          </a:p>
        </p:txBody>
      </p:sp>
      <p:sp>
        <p:nvSpPr>
          <p:cNvPr id="7" name="Rectangle 2">
            <a:extLst>
              <a:ext uri="{FF2B5EF4-FFF2-40B4-BE49-F238E27FC236}">
                <a16:creationId xmlns:a16="http://schemas.microsoft.com/office/drawing/2014/main" id="{48A116B3-4D59-4083-BAF6-A9E210177B37}"/>
              </a:ext>
            </a:extLst>
          </p:cNvPr>
          <p:cNvSpPr>
            <a:spLocks noChangeArrowheads="1"/>
          </p:cNvSpPr>
          <p:nvPr/>
        </p:nvSpPr>
        <p:spPr bwMode="auto">
          <a:xfrm>
            <a:off x="685800" y="3429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6">
            <a:extLst>
              <a:ext uri="{FF2B5EF4-FFF2-40B4-BE49-F238E27FC236}">
                <a16:creationId xmlns:a16="http://schemas.microsoft.com/office/drawing/2014/main" id="{1B0E5FFF-C377-4787-BB58-DC4837085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886200"/>
            <a:ext cx="9292549" cy="25089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E999E4F4-7DC1-48F4-B4E5-73EC69A2A4B3}"/>
              </a:ext>
            </a:extLst>
          </p:cNvPr>
          <p:cNvSpPr>
            <a:spLocks noChangeArrowheads="1"/>
          </p:cNvSpPr>
          <p:nvPr/>
        </p:nvSpPr>
        <p:spPr bwMode="auto">
          <a:xfrm>
            <a:off x="591015" y="6446071"/>
            <a:ext cx="105490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1000" b="1" dirty="0">
                <a:latin typeface="Arial" panose="020B0604020202020204" pitchFamily="34" charset="0"/>
                <a:ea typeface="Times New Roman" panose="02020603050405020304" pitchFamily="18" charset="0"/>
              </a:rPr>
              <a:t>T. </a:t>
            </a:r>
            <a:r>
              <a:rPr kumimoji="0" lang="en-AU"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Blank light curve.  Star was not saturated.  Light curve is inverse gamma corrected.  First step down is brighter than third step up.  Noise in baseline and event bottom is normally distributed.</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007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4E6E-9FC7-4CFD-B4E1-F99FF2EEF070}"/>
              </a:ext>
            </a:extLst>
          </p:cNvPr>
          <p:cNvSpPr>
            <a:spLocks noGrp="1"/>
          </p:cNvSpPr>
          <p:nvPr>
            <p:ph type="title"/>
          </p:nvPr>
        </p:nvSpPr>
        <p:spPr>
          <a:xfrm>
            <a:off x="722377" y="0"/>
            <a:ext cx="10981943" cy="1456267"/>
          </a:xfrm>
        </p:spPr>
        <p:txBody>
          <a:bodyPr>
            <a:normAutofit/>
          </a:bodyPr>
          <a:lstStyle/>
          <a:p>
            <a:r>
              <a:rPr lang="en-AU" sz="2800" dirty="0"/>
              <a:t>The finished plot of the double star fit to the data is shown below.  The double star has a separation of 0.0143 ± 0.0004arcseconds at a position angle of 73.8 ± 2.7 degrees. </a:t>
            </a:r>
            <a:endParaRPr lang="en-US" sz="2800" dirty="0"/>
          </a:p>
        </p:txBody>
      </p:sp>
      <p:pic>
        <p:nvPicPr>
          <p:cNvPr id="4" name="Content Placeholder 3">
            <a:extLst>
              <a:ext uri="{FF2B5EF4-FFF2-40B4-BE49-F238E27FC236}">
                <a16:creationId xmlns:a16="http://schemas.microsoft.com/office/drawing/2014/main" id="{9502B8DA-D8DD-4E09-89D7-CF4E04688877}"/>
              </a:ext>
            </a:extLst>
          </p:cNvPr>
          <p:cNvPicPr>
            <a:picLocks noGrp="1" noChangeAspect="1"/>
          </p:cNvPicPr>
          <p:nvPr>
            <p:ph idx="1"/>
          </p:nvPr>
        </p:nvPicPr>
        <p:blipFill>
          <a:blip r:embed="rId2"/>
          <a:stretch>
            <a:fillRect/>
          </a:stretch>
        </p:blipFill>
        <p:spPr>
          <a:xfrm>
            <a:off x="832118" y="1463437"/>
            <a:ext cx="9177514" cy="5394564"/>
          </a:xfrm>
          <a:prstGeom prst="rect">
            <a:avLst/>
          </a:prstGeom>
        </p:spPr>
      </p:pic>
    </p:spTree>
    <p:extLst>
      <p:ext uri="{BB962C8B-B14F-4D97-AF65-F5344CB8AC3E}">
        <p14:creationId xmlns:p14="http://schemas.microsoft.com/office/powerpoint/2010/main" val="340278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A9DE-0C9F-4123-A04D-E5AD5D847F9A}"/>
              </a:ext>
            </a:extLst>
          </p:cNvPr>
          <p:cNvSpPr>
            <a:spLocks noGrp="1"/>
          </p:cNvSpPr>
          <p:nvPr>
            <p:ph type="title"/>
          </p:nvPr>
        </p:nvSpPr>
        <p:spPr>
          <a:xfrm>
            <a:off x="763858" y="669073"/>
            <a:ext cx="10131425" cy="646771"/>
          </a:xfrm>
        </p:spPr>
        <p:txBody>
          <a:bodyPr/>
          <a:lstStyle/>
          <a:p>
            <a:r>
              <a:rPr lang="en-US" dirty="0"/>
              <a:t>Star magnitude solution from Occult4</a:t>
            </a:r>
          </a:p>
        </p:txBody>
      </p:sp>
      <p:sp>
        <p:nvSpPr>
          <p:cNvPr id="3" name="Content Placeholder 2">
            <a:extLst>
              <a:ext uri="{FF2B5EF4-FFF2-40B4-BE49-F238E27FC236}">
                <a16:creationId xmlns:a16="http://schemas.microsoft.com/office/drawing/2014/main" id="{EAED80AA-31F4-4C03-9BCA-4B6EE9B59DFA}"/>
              </a:ext>
            </a:extLst>
          </p:cNvPr>
          <p:cNvSpPr>
            <a:spLocks noGrp="1"/>
          </p:cNvSpPr>
          <p:nvPr>
            <p:ph idx="1"/>
          </p:nvPr>
        </p:nvSpPr>
        <p:spPr>
          <a:xfrm>
            <a:off x="763859" y="1484145"/>
            <a:ext cx="10131425" cy="3649133"/>
          </a:xfrm>
        </p:spPr>
        <p:txBody>
          <a:bodyPr>
            <a:noAutofit/>
          </a:bodyPr>
          <a:lstStyle/>
          <a:p>
            <a:pPr marL="0" indent="0">
              <a:spcAft>
                <a:spcPts val="0"/>
              </a:spcAft>
              <a:buNone/>
            </a:pPr>
            <a:r>
              <a:rPr lang="en-US" sz="2400" dirty="0">
                <a:solidFill>
                  <a:srgbClr val="FFFF00"/>
                </a:solidFill>
              </a:rPr>
              <a:t>Assuming:</a:t>
            </a:r>
          </a:p>
          <a:p>
            <a:pPr marL="0" indent="0">
              <a:spcAft>
                <a:spcPts val="0"/>
              </a:spcAft>
              <a:buNone/>
            </a:pPr>
            <a:r>
              <a:rPr lang="en-US" sz="2400" dirty="0">
                <a:solidFill>
                  <a:srgbClr val="FFFF00"/>
                </a:solidFill>
              </a:rPr>
              <a:t>* a combined magnitude of 9.10</a:t>
            </a:r>
          </a:p>
          <a:p>
            <a:pPr marL="0" indent="0">
              <a:spcAft>
                <a:spcPts val="0"/>
              </a:spcAft>
              <a:buNone/>
            </a:pPr>
            <a:r>
              <a:rPr lang="en-US" sz="2400" dirty="0">
                <a:solidFill>
                  <a:srgbClr val="FFFF00"/>
                </a:solidFill>
              </a:rPr>
              <a:t>* Light levels at D of 175 =&gt; 114 =&gt;  5</a:t>
            </a:r>
          </a:p>
          <a:p>
            <a:pPr marL="0" indent="0">
              <a:spcAft>
                <a:spcPts val="0"/>
              </a:spcAft>
              <a:buNone/>
            </a:pPr>
            <a:r>
              <a:rPr lang="en-US" sz="2400" dirty="0">
                <a:solidFill>
                  <a:srgbClr val="FFFF00"/>
                </a:solidFill>
              </a:rPr>
              <a:t>* Light levels at R of  5 =&gt; 87 =&gt; 190</a:t>
            </a:r>
          </a:p>
          <a:p>
            <a:pPr marL="0" indent="0">
              <a:spcAft>
                <a:spcPts val="0"/>
              </a:spcAft>
              <a:buNone/>
            </a:pPr>
            <a:endParaRPr lang="en-US" sz="2400" dirty="0">
              <a:solidFill>
                <a:srgbClr val="FFFF00"/>
              </a:solidFill>
            </a:endParaRPr>
          </a:p>
          <a:p>
            <a:pPr marL="0" indent="0">
              <a:spcAft>
                <a:spcPts val="0"/>
              </a:spcAft>
              <a:buNone/>
            </a:pPr>
            <a:r>
              <a:rPr lang="en-US" sz="2400" dirty="0">
                <a:solidFill>
                  <a:srgbClr val="FFFF00"/>
                </a:solidFill>
              </a:rPr>
              <a:t>Magnitudes for sequence B-A-B-A (where B is the fainter of the two stars):</a:t>
            </a:r>
          </a:p>
          <a:p>
            <a:pPr marL="0" indent="0">
              <a:spcAft>
                <a:spcPts val="0"/>
              </a:spcAft>
              <a:buNone/>
            </a:pPr>
            <a:r>
              <a:rPr lang="en-US" sz="2400" dirty="0">
                <a:solidFill>
                  <a:srgbClr val="FFFF00"/>
                </a:solidFill>
              </a:rPr>
              <a:t>Mag B = 10.08,   Mag A = 9.66</a:t>
            </a:r>
          </a:p>
        </p:txBody>
      </p:sp>
    </p:spTree>
    <p:extLst>
      <p:ext uri="{BB962C8B-B14F-4D97-AF65-F5344CB8AC3E}">
        <p14:creationId xmlns:p14="http://schemas.microsoft.com/office/powerpoint/2010/main" val="296979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D57E-AB8A-457C-B2C5-2BA399D7468A}"/>
              </a:ext>
            </a:extLst>
          </p:cNvPr>
          <p:cNvSpPr>
            <a:spLocks noGrp="1"/>
          </p:cNvSpPr>
          <p:nvPr>
            <p:ph type="title"/>
          </p:nvPr>
        </p:nvSpPr>
        <p:spPr>
          <a:xfrm>
            <a:off x="786162" y="2527609"/>
            <a:ext cx="10131425" cy="1456267"/>
          </a:xfrm>
        </p:spPr>
        <p:txBody>
          <a:bodyPr/>
          <a:lstStyle/>
          <a:p>
            <a:r>
              <a:rPr lang="en-US" dirty="0"/>
              <a:t>This report is preliminary and subject to change in the final paper submitted to </a:t>
            </a:r>
            <a:r>
              <a:rPr lang="en-US" dirty="0" err="1"/>
              <a:t>jdso</a:t>
            </a:r>
            <a:endParaRPr lang="en-US" dirty="0"/>
          </a:p>
        </p:txBody>
      </p:sp>
    </p:spTree>
    <p:extLst>
      <p:ext uri="{BB962C8B-B14F-4D97-AF65-F5344CB8AC3E}">
        <p14:creationId xmlns:p14="http://schemas.microsoft.com/office/powerpoint/2010/main" val="660597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32</TotalTime>
  <Words>373</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Celestial</vt:lpstr>
      <vt:lpstr>TYC  5780-308-1 Discovery of stellar duplicity  during asteroidal occultation  by (834) Burnhamia</vt:lpstr>
      <vt:lpstr>On August 23, 2017 (UT), four observers occupying or operating sites across the United States observed the asteroid (834) Burnhamia occult the star TYC 5780-308-1. </vt:lpstr>
      <vt:lpstr>Path map</vt:lpstr>
      <vt:lpstr>Light curves</vt:lpstr>
      <vt:lpstr>Light curves (cont.)</vt:lpstr>
      <vt:lpstr>The finished plot of the double star fit to the data is shown below.  The double star has a separation of 0.0143 ± 0.0004arcseconds at a position angle of 73.8 ± 2.7 degrees. </vt:lpstr>
      <vt:lpstr>Star magnitude solution from Occult4</vt:lpstr>
      <vt:lpstr>This report is preliminary and subject to change in the final paper submitted to jdso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TYC  5780-308-1 Discovery of stellar duplicity  during asteroidal occultation  by (834) Burnhamia</dc:title>
  <dc:creator>Tony George</dc:creator>
  <cp:lastModifiedBy>Tony George</cp:lastModifiedBy>
  <cp:revision>4</cp:revision>
  <dcterms:created xsi:type="dcterms:W3CDTF">2017-09-08T22:27:36Z</dcterms:created>
  <dcterms:modified xsi:type="dcterms:W3CDTF">2017-09-08T23:00:09Z</dcterms:modified>
</cp:coreProperties>
</file>