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8" autoAdjust="0"/>
    <p:restoredTop sz="94660"/>
  </p:normalViewPr>
  <p:slideViewPr>
    <p:cSldViewPr>
      <p:cViewPr varScale="1">
        <p:scale>
          <a:sx n="67" d="100"/>
          <a:sy n="67" d="100"/>
        </p:scale>
        <p:origin x="-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8B08-C380-4D78-BBE2-183D9517D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1C91-5017-499B-B970-E0805A148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6A970-F23A-4276-A32B-18C0C886C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62E35-CA3D-43B5-BB34-82607C8DE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905C-ACA5-4151-8839-FA31608A0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F1B29-3B23-475F-9ECD-C0DF75D9A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85D1C-D23B-486E-903E-97A661CAE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298A-38F1-4707-8C2F-FE64D3F7C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CBC54-8CE1-43DA-BEDA-440E6689F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627AE-2AEC-4A11-8D0E-5973412DD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36E0-BE6E-4F03-88B7-1A5F98E82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46F38C-F1EB-45EE-8EA2-762C0D1CD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IOTA Membership and Subscription Numbers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Print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29</a:t>
            </a:r>
            <a:r>
              <a:rPr lang="en-US" dirty="0" smtClean="0"/>
              <a:t> </a:t>
            </a:r>
            <a:r>
              <a:rPr lang="en-US" dirty="0" smtClean="0"/>
              <a:t>USA 			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i="1" dirty="0" smtClean="0"/>
              <a:t>34 </a:t>
            </a:r>
            <a:r>
              <a:rPr lang="en-US" i="1" dirty="0" smtClean="0"/>
              <a:t>in </a:t>
            </a:r>
            <a:r>
              <a:rPr lang="en-US" i="1" dirty="0" smtClean="0"/>
              <a:t>2014 July</a:t>
            </a:r>
            <a:endParaRPr lang="en-US" i="1" dirty="0" smtClean="0"/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en-US" dirty="0" smtClean="0"/>
              <a:t>Outside USA 	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i="1" dirty="0" smtClean="0"/>
              <a:t>4 </a:t>
            </a:r>
            <a:r>
              <a:rPr lang="en-US" i="1" dirty="0" smtClean="0"/>
              <a:t>in </a:t>
            </a:r>
            <a:r>
              <a:rPr lang="en-US" i="1" dirty="0" smtClean="0"/>
              <a:t>2014 July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Online-only</a:t>
            </a:r>
          </a:p>
          <a:p>
            <a:pPr lvl="1">
              <a:buNone/>
            </a:pPr>
            <a:r>
              <a:rPr lang="en-US" dirty="0" smtClean="0">
                <a:solidFill>
                  <a:srgbClr val="008000"/>
                </a:solidFill>
              </a:rPr>
              <a:t>62</a:t>
            </a:r>
            <a:r>
              <a:rPr lang="en-US" dirty="0" smtClean="0"/>
              <a:t> </a:t>
            </a:r>
            <a:r>
              <a:rPr lang="en-US" dirty="0" smtClean="0"/>
              <a:t>subscribers 	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i="1" dirty="0" smtClean="0"/>
              <a:t>57 </a:t>
            </a:r>
            <a:r>
              <a:rPr lang="en-US" i="1" dirty="0" smtClean="0"/>
              <a:t>in </a:t>
            </a:r>
            <a:r>
              <a:rPr lang="en-US" i="1" dirty="0" smtClean="0"/>
              <a:t>2014 July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Net </a:t>
            </a:r>
            <a:r>
              <a:rPr lang="en-US" dirty="0" smtClean="0"/>
              <a:t>decrease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member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IOTA Membership Trends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971800" y="914400"/>
          <a:ext cx="3048000" cy="25120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 North America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 Outside North America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Dec-14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Picture 8" descr="MemberTren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657600"/>
            <a:ext cx="8222268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IOTA Financial Overview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Starting Balance: 	</a:t>
            </a:r>
            <a:r>
              <a:rPr lang="en-US" dirty="0" smtClean="0"/>
              <a:t>2014 July 2</a:t>
            </a:r>
            <a:endParaRPr lang="en-US" dirty="0" smtClean="0"/>
          </a:p>
          <a:p>
            <a:pPr lvl="1" eaLnBrk="1" hangingPunct="1"/>
            <a:r>
              <a:rPr lang="en-US" dirty="0" smtClean="0"/>
              <a:t>$7,544.48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Ending Balance: 	</a:t>
            </a:r>
            <a:r>
              <a:rPr lang="en-US" dirty="0" smtClean="0"/>
              <a:t>2015 October 14</a:t>
            </a:r>
            <a:endParaRPr lang="en-US" dirty="0" smtClean="0"/>
          </a:p>
          <a:p>
            <a:pPr lvl="1" eaLnBrk="1" hangingPunct="1"/>
            <a:r>
              <a:rPr lang="en-US" dirty="0" smtClean="0"/>
              <a:t>$9,608.45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eaLnBrk="1" hangingPunct="1"/>
            <a:r>
              <a:rPr lang="en-US" b="1" dirty="0" smtClean="0">
                <a:solidFill>
                  <a:srgbClr val="008000"/>
                </a:solidFill>
              </a:rPr>
              <a:t>Net increase in Balance:</a:t>
            </a:r>
          </a:p>
          <a:p>
            <a:pPr lvl="1" eaLnBrk="1" hangingPunct="1"/>
            <a:r>
              <a:rPr lang="en-US" b="1" dirty="0" smtClean="0">
                <a:solidFill>
                  <a:srgbClr val="008000"/>
                </a:solidFill>
              </a:rPr>
              <a:t>$2,063.97 </a:t>
            </a:r>
            <a:r>
              <a:rPr lang="en-US" b="1" dirty="0" smtClean="0">
                <a:solidFill>
                  <a:srgbClr val="008000"/>
                </a:solidFill>
              </a:rPr>
              <a:t>but</a:t>
            </a:r>
            <a:r>
              <a:rPr lang="en-US" b="1" dirty="0" smtClean="0">
                <a:solidFill>
                  <a:srgbClr val="008000"/>
                </a:solidFill>
              </a:rPr>
              <a:t>…$2K due to award pool</a:t>
            </a:r>
            <a:endParaRPr lang="en-US" b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IOTA Financial Details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6019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IOTA-VTI </a:t>
            </a:r>
            <a:r>
              <a:rPr lang="en-US" dirty="0" smtClean="0"/>
              <a:t>Royalties:	</a:t>
            </a:r>
            <a:r>
              <a:rPr lang="en-US" dirty="0" smtClean="0"/>
              <a:t>$688</a:t>
            </a:r>
          </a:p>
          <a:p>
            <a:pPr lvl="1" eaLnBrk="1" hangingPunct="1"/>
            <a:r>
              <a:rPr lang="en-US" dirty="0" smtClean="0"/>
              <a:t>Up $</a:t>
            </a:r>
            <a:r>
              <a:rPr lang="en-US" b="1" dirty="0" smtClean="0">
                <a:solidFill>
                  <a:srgbClr val="008000"/>
                </a:solidFill>
              </a:rPr>
              <a:t>160</a:t>
            </a:r>
            <a:r>
              <a:rPr lang="en-US" dirty="0" smtClean="0"/>
              <a:t> from last annual meeting</a:t>
            </a:r>
            <a:endParaRPr lang="en-US" sz="24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PayPal </a:t>
            </a:r>
            <a:r>
              <a:rPr lang="en-US" dirty="0" smtClean="0"/>
              <a:t>Balance:		</a:t>
            </a:r>
            <a:r>
              <a:rPr lang="en-US" dirty="0" smtClean="0"/>
              <a:t>$1417.55 </a:t>
            </a:r>
          </a:p>
          <a:p>
            <a:pPr lvl="1" eaLnBrk="1" hangingPunct="1"/>
            <a:r>
              <a:rPr lang="en-US" dirty="0" smtClean="0"/>
              <a:t>Down </a:t>
            </a:r>
            <a:r>
              <a:rPr lang="en-US" dirty="0" smtClean="0">
                <a:solidFill>
                  <a:srgbClr val="FF0000"/>
                </a:solidFill>
              </a:rPr>
              <a:t>$680.64</a:t>
            </a:r>
            <a:r>
              <a:rPr lang="en-US" dirty="0" smtClean="0"/>
              <a:t> </a:t>
            </a:r>
            <a:r>
              <a:rPr lang="en-US" dirty="0" smtClean="0"/>
              <a:t>from last annual meeting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Expenses</a:t>
            </a:r>
            <a:endParaRPr lang="en-US" dirty="0" smtClean="0"/>
          </a:p>
          <a:p>
            <a:pPr lvl="1" eaLnBrk="1" hangingPunct="1"/>
            <a:r>
              <a:rPr lang="en-US" dirty="0" smtClean="0"/>
              <a:t>JOA layout/print costs	Consistent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/>
              <a:t>Web </a:t>
            </a:r>
            <a:r>
              <a:rPr lang="en-US" dirty="0" smtClean="0"/>
              <a:t>service:		</a:t>
            </a:r>
            <a:r>
              <a:rPr lang="en-US" dirty="0" smtClean="0">
                <a:solidFill>
                  <a:srgbClr val="FF0000"/>
                </a:solidFill>
              </a:rPr>
              <a:t>Still donated</a:t>
            </a:r>
          </a:p>
          <a:p>
            <a:pPr lvl="1" eaLnBrk="1" hangingPunct="1"/>
            <a:r>
              <a:rPr lang="en-US" dirty="0" smtClean="0"/>
              <a:t>Awards			</a:t>
            </a:r>
            <a:r>
              <a:rPr lang="en-US" dirty="0" smtClean="0">
                <a:solidFill>
                  <a:srgbClr val="FF0000"/>
                </a:solidFill>
              </a:rPr>
              <a:t>Need paying</a:t>
            </a:r>
            <a:r>
              <a:rPr lang="en-US" dirty="0" smtClean="0"/>
              <a:t>		 	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IOTA Business Items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JOA publication</a:t>
            </a:r>
          </a:p>
          <a:p>
            <a:pPr lvl="1" eaLnBrk="1" hangingPunct="1"/>
            <a:r>
              <a:rPr lang="en-US" dirty="0" smtClean="0"/>
              <a:t>Seemingly getting more and more behind per </a:t>
            </a:r>
            <a:r>
              <a:rPr lang="en-US" dirty="0" smtClean="0"/>
              <a:t>issue. </a:t>
            </a:r>
            <a:r>
              <a:rPr lang="en-US" dirty="0" smtClean="0"/>
              <a:t>Membership need to write/submit more!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Online access</a:t>
            </a:r>
          </a:p>
          <a:p>
            <a:pPr lvl="1" eaLnBrk="1" hangingPunct="1"/>
            <a:r>
              <a:rPr lang="en-US" sz="2000" dirty="0" smtClean="0"/>
              <a:t>New password protocol seems to be working fine</a:t>
            </a:r>
          </a:p>
          <a:p>
            <a:pPr lvl="1" eaLnBrk="1" hangingPunct="1"/>
            <a:r>
              <a:rPr lang="en-US" sz="2000" dirty="0" smtClean="0"/>
              <a:t>Remembering passwords is the only problem</a:t>
            </a:r>
            <a:r>
              <a:rPr lang="en-US" sz="2000" dirty="0" smtClean="0"/>
              <a:t>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Complaints</a:t>
            </a:r>
          </a:p>
          <a:p>
            <a:pPr lvl="1" eaLnBrk="1" hangingPunct="1"/>
            <a:r>
              <a:rPr lang="en-US" dirty="0" smtClean="0"/>
              <a:t>A few problems here and there…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128</Words>
  <Application>Microsoft Office PowerPoint</Application>
  <PresentationFormat>On-screen Show (4:3)</PresentationFormat>
  <Paragraphs>96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IOTA Membership and Subscription Numbers</vt:lpstr>
      <vt:lpstr>IOTA Membership Trends</vt:lpstr>
      <vt:lpstr>IOTA Financial Overview</vt:lpstr>
      <vt:lpstr>IOTA Financial Details</vt:lpstr>
      <vt:lpstr>IOTA Business Items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 Business Report</dc:title>
  <dc:creator>Prof. Dude</dc:creator>
  <cp:lastModifiedBy>Chad</cp:lastModifiedBy>
  <cp:revision>68</cp:revision>
  <dcterms:created xsi:type="dcterms:W3CDTF">2007-07-13T20:39:54Z</dcterms:created>
  <dcterms:modified xsi:type="dcterms:W3CDTF">2015-10-14T16:55:39Z</dcterms:modified>
</cp:coreProperties>
</file>