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591" r:id="rId3"/>
    <p:sldId id="600" r:id="rId4"/>
    <p:sldId id="602" r:id="rId5"/>
    <p:sldId id="587" r:id="rId6"/>
    <p:sldId id="578" r:id="rId7"/>
    <p:sldId id="590" r:id="rId8"/>
    <p:sldId id="580" r:id="rId9"/>
    <p:sldId id="592" r:id="rId10"/>
    <p:sldId id="566" r:id="rId11"/>
    <p:sldId id="492" r:id="rId12"/>
    <p:sldId id="493" r:id="rId13"/>
    <p:sldId id="494" r:id="rId14"/>
    <p:sldId id="495" r:id="rId15"/>
    <p:sldId id="501" r:id="rId16"/>
    <p:sldId id="429" r:id="rId17"/>
    <p:sldId id="559" r:id="rId18"/>
    <p:sldId id="593" r:id="rId19"/>
    <p:sldId id="596" r:id="rId20"/>
    <p:sldId id="598" r:id="rId21"/>
    <p:sldId id="599" r:id="rId22"/>
    <p:sldId id="603" r:id="rId23"/>
    <p:sldId id="604" r:id="rId24"/>
  </p:sldIdLst>
  <p:sldSz cx="9144000" cy="6858000" type="screen4x3"/>
  <p:notesSz cx="6858000" cy="92075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47" autoAdjust="0"/>
    <p:restoredTop sz="91424" autoAdjust="0"/>
  </p:normalViewPr>
  <p:slideViewPr>
    <p:cSldViewPr>
      <p:cViewPr varScale="1">
        <p:scale>
          <a:sx n="66" d="100"/>
          <a:sy n="66" d="100"/>
        </p:scale>
        <p:origin x="-528" y="-96"/>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39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_rels/viewProps.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965891-F715-4511-A903-77ADAD641F1E}"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9BF656F4-FF78-4360-94B7-50E052FC95DF}">
      <dgm:prSet custT="1">
        <dgm:style>
          <a:lnRef idx="0">
            <a:schemeClr val="accent3"/>
          </a:lnRef>
          <a:fillRef idx="3">
            <a:schemeClr val="accent3"/>
          </a:fillRef>
          <a:effectRef idx="3">
            <a:schemeClr val="accent3"/>
          </a:effectRef>
          <a:fontRef idx="minor">
            <a:schemeClr val="lt1"/>
          </a:fontRef>
        </dgm:style>
      </dgm:prSet>
      <dgm:spPr/>
      <dgm:t>
        <a:bodyPr>
          <a:sp3d extrusionH="57150" prstMaterial="matte">
            <a:bevelT w="38100" h="38100"/>
          </a:sp3d>
        </a:bodyPr>
        <a:lstStyle/>
        <a:p>
          <a:pPr rtl="0">
            <a:spcAft>
              <a:spcPct val="35000"/>
            </a:spcAft>
          </a:pPr>
          <a:endParaRPr lang="en-US" sz="1800" b="1" baseline="0" dirty="0" smtClean="0"/>
        </a:p>
        <a:p>
          <a:pPr rtl="0">
            <a:spcAft>
              <a:spcPts val="0"/>
            </a:spcAft>
          </a:pPr>
          <a:r>
            <a:rPr lang="en-US" sz="1800" b="1" baseline="0" dirty="0" smtClean="0">
              <a:ln>
                <a:noFill/>
              </a:ln>
              <a:solidFill>
                <a:schemeClr val="tx1"/>
              </a:solidFill>
              <a:effectLst>
                <a:outerShdw blurRad="50800" dist="63500" dir="5400000" algn="ctr" rotWithShape="0">
                  <a:schemeClr val="bg1">
                    <a:lumMod val="50000"/>
                    <a:lumOff val="50000"/>
                  </a:schemeClr>
                </a:outerShdw>
              </a:effectLst>
            </a:rPr>
            <a:t>Multi-Station Occultation Observing with  Galileo Sized Optical Systems</a:t>
          </a:r>
        </a:p>
        <a:p>
          <a:pPr rtl="0">
            <a:spcAft>
              <a:spcPts val="0"/>
            </a:spcAft>
          </a:pPr>
          <a:endParaRPr lang="en-US" sz="1800" b="1" baseline="0" dirty="0" smtClean="0">
            <a:ln>
              <a:noFill/>
            </a:ln>
            <a:solidFill>
              <a:schemeClr val="tx1"/>
            </a:solidFill>
            <a:effectLst>
              <a:outerShdw blurRad="50800" dist="63500" dir="5400000" algn="ctr" rotWithShape="0">
                <a:schemeClr val="bg1">
                  <a:lumMod val="50000"/>
                  <a:lumOff val="50000"/>
                </a:schemeClr>
              </a:outerShdw>
            </a:effectLst>
          </a:endParaRPr>
        </a:p>
        <a:p>
          <a:pPr rtl="0">
            <a:spcAft>
              <a:spcPts val="0"/>
            </a:spcAft>
          </a:pPr>
          <a:r>
            <a:rPr lang="en-US" sz="1800" b="1" baseline="0" dirty="0" smtClean="0">
              <a:ln>
                <a:noFill/>
              </a:ln>
              <a:solidFill>
                <a:schemeClr val="tx1"/>
              </a:solidFill>
              <a:effectLst>
                <a:outerShdw blurRad="50800" dist="63500" dir="5400000" algn="ctr" rotWithShape="0">
                  <a:schemeClr val="bg1">
                    <a:lumMod val="50000"/>
                    <a:lumOff val="50000"/>
                  </a:schemeClr>
                </a:outerShdw>
              </a:effectLst>
            </a:rPr>
            <a:t>Scott </a:t>
          </a:r>
          <a:r>
            <a:rPr lang="en-US" sz="1800" b="1" baseline="0" dirty="0" err="1" smtClean="0">
              <a:ln>
                <a:noFill/>
              </a:ln>
              <a:solidFill>
                <a:schemeClr val="tx1"/>
              </a:solidFill>
              <a:effectLst>
                <a:outerShdw blurRad="50800" dist="63500" dir="5400000" algn="ctr" rotWithShape="0">
                  <a:schemeClr val="bg1">
                    <a:lumMod val="50000"/>
                    <a:lumOff val="50000"/>
                  </a:schemeClr>
                </a:outerShdw>
              </a:effectLst>
            </a:rPr>
            <a:t>Degenhardt</a:t>
          </a:r>
          <a:r>
            <a:rPr lang="en-US" sz="1800" b="1" baseline="0" dirty="0" smtClean="0">
              <a:ln>
                <a:noFill/>
              </a:ln>
              <a:solidFill>
                <a:schemeClr val="tx1"/>
              </a:solidFill>
              <a:effectLst>
                <a:outerShdw blurRad="50800" dist="63500" dir="5400000" algn="ctr" rotWithShape="0">
                  <a:schemeClr val="bg1">
                    <a:lumMod val="50000"/>
                    <a:lumOff val="50000"/>
                  </a:schemeClr>
                </a:outerShdw>
              </a:effectLst>
            </a:rPr>
            <a:t>, IOTA</a:t>
          </a:r>
          <a:br>
            <a:rPr lang="en-US" sz="1800" b="1" baseline="0" dirty="0" smtClean="0">
              <a:ln>
                <a:noFill/>
              </a:ln>
              <a:solidFill>
                <a:schemeClr val="tx1"/>
              </a:solidFill>
              <a:effectLst>
                <a:outerShdw blurRad="50800" dist="63500" dir="5400000" algn="ctr" rotWithShape="0">
                  <a:schemeClr val="bg1">
                    <a:lumMod val="50000"/>
                    <a:lumOff val="50000"/>
                  </a:schemeClr>
                </a:outerShdw>
              </a:effectLst>
            </a:rPr>
          </a:br>
          <a:r>
            <a:rPr lang="en-US" sz="1800" b="1" baseline="0" dirty="0" smtClean="0">
              <a:ln>
                <a:noFill/>
              </a:ln>
              <a:solidFill>
                <a:schemeClr val="tx1"/>
              </a:solidFill>
              <a:effectLst>
                <a:outerShdw blurRad="50800" dist="63500" dir="5400000" algn="ctr" rotWithShape="0">
                  <a:schemeClr val="bg1">
                    <a:lumMod val="50000"/>
                    <a:lumOff val="50000"/>
                  </a:schemeClr>
                </a:outerShdw>
              </a:effectLst>
            </a:rPr>
            <a:t/>
          </a:r>
          <a:br>
            <a:rPr lang="en-US" sz="1800" b="1" baseline="0" dirty="0" smtClean="0">
              <a:ln>
                <a:noFill/>
              </a:ln>
              <a:solidFill>
                <a:schemeClr val="tx1"/>
              </a:solidFill>
              <a:effectLst>
                <a:outerShdw blurRad="50800" dist="63500" dir="5400000" algn="ctr" rotWithShape="0">
                  <a:schemeClr val="bg1">
                    <a:lumMod val="50000"/>
                    <a:lumOff val="50000"/>
                  </a:schemeClr>
                </a:outerShdw>
              </a:effectLst>
            </a:rPr>
          </a:br>
          <a:r>
            <a:rPr lang="en-US" sz="1800" b="1" baseline="0" dirty="0" smtClean="0">
              <a:ln>
                <a:noFill/>
              </a:ln>
              <a:solidFill>
                <a:schemeClr val="tx1"/>
              </a:solidFill>
              <a:effectLst>
                <a:outerShdw blurRad="50800" dist="63500" dir="5400000" algn="ctr" rotWithShape="0">
                  <a:schemeClr val="bg1">
                    <a:lumMod val="50000"/>
                    <a:lumOff val="50000"/>
                  </a:schemeClr>
                </a:outerShdw>
              </a:effectLst>
            </a:rPr>
            <a:t>Galileo’s Legacy 2009</a:t>
          </a:r>
        </a:p>
        <a:p>
          <a:pPr rtl="0">
            <a:spcAft>
              <a:spcPts val="0"/>
            </a:spcAft>
          </a:pPr>
          <a:r>
            <a:rPr lang="en-US" sz="1800" b="1" baseline="0" dirty="0" smtClean="0">
              <a:ln>
                <a:noFill/>
              </a:ln>
              <a:solidFill>
                <a:schemeClr val="tx1"/>
              </a:solidFill>
              <a:effectLst>
                <a:outerShdw blurRad="50800" dist="63500" dir="5400000" algn="ctr" rotWithShape="0">
                  <a:schemeClr val="bg1">
                    <a:lumMod val="50000"/>
                    <a:lumOff val="50000"/>
                  </a:schemeClr>
                </a:outerShdw>
              </a:effectLst>
            </a:rPr>
            <a:t>Waianae, Hawaii</a:t>
          </a:r>
        </a:p>
        <a:p>
          <a:pPr rtl="0">
            <a:spcAft>
              <a:spcPct val="35000"/>
            </a:spcAft>
          </a:pPr>
          <a:endParaRPr lang="en-US" sz="1800" b="1" baseline="0" dirty="0">
            <a:ln>
              <a:noFill/>
            </a:ln>
          </a:endParaRPr>
        </a:p>
      </dgm:t>
    </dgm:pt>
    <dgm:pt modelId="{71341408-0F33-47F2-BFC8-646E428A8478}" type="parTrans" cxnId="{15B6344D-710D-4D23-BF22-70092093F034}">
      <dgm:prSet/>
      <dgm:spPr/>
      <dgm:t>
        <a:bodyPr/>
        <a:lstStyle/>
        <a:p>
          <a:endParaRPr lang="en-US"/>
        </a:p>
      </dgm:t>
    </dgm:pt>
    <dgm:pt modelId="{97686848-30AD-41D3-BFD0-45E6082D4641}" type="sibTrans" cxnId="{15B6344D-710D-4D23-BF22-70092093F034}">
      <dgm:prSet/>
      <dgm:spPr/>
      <dgm:t>
        <a:bodyPr/>
        <a:lstStyle/>
        <a:p>
          <a:endParaRPr lang="en-US"/>
        </a:p>
      </dgm:t>
    </dgm:pt>
    <dgm:pt modelId="{5F0D2130-EF29-4713-BD83-AE5F8E59EEF7}" type="pres">
      <dgm:prSet presAssocID="{20965891-F715-4511-A903-77ADAD641F1E}" presName="compositeShape" presStyleCnt="0">
        <dgm:presLayoutVars>
          <dgm:chMax val="7"/>
          <dgm:dir/>
          <dgm:resizeHandles val="exact"/>
        </dgm:presLayoutVars>
      </dgm:prSet>
      <dgm:spPr/>
      <dgm:t>
        <a:bodyPr/>
        <a:lstStyle/>
        <a:p>
          <a:endParaRPr lang="en-US"/>
        </a:p>
      </dgm:t>
    </dgm:pt>
    <dgm:pt modelId="{AB55393F-6CB7-47AE-BC56-BF9DDFF96007}" type="pres">
      <dgm:prSet presAssocID="{9BF656F4-FF78-4360-94B7-50E052FC95DF}" presName="circ1TxSh" presStyleLbl="vennNode1" presStyleIdx="0" presStyleCnt="1" custScaleX="200000" custScaleY="93750" custLinFactNeighborX="12500"/>
      <dgm:spPr/>
      <dgm:t>
        <a:bodyPr/>
        <a:lstStyle/>
        <a:p>
          <a:endParaRPr lang="en-US"/>
        </a:p>
      </dgm:t>
    </dgm:pt>
  </dgm:ptLst>
  <dgm:cxnLst>
    <dgm:cxn modelId="{1755FAA2-A4C5-40F0-9AB8-977457EAFDF3}" type="presOf" srcId="{9BF656F4-FF78-4360-94B7-50E052FC95DF}" destId="{AB55393F-6CB7-47AE-BC56-BF9DDFF96007}" srcOrd="0" destOrd="0" presId="urn:microsoft.com/office/officeart/2005/8/layout/venn1"/>
    <dgm:cxn modelId="{15B6344D-710D-4D23-BF22-70092093F034}" srcId="{20965891-F715-4511-A903-77ADAD641F1E}" destId="{9BF656F4-FF78-4360-94B7-50E052FC95DF}" srcOrd="0" destOrd="0" parTransId="{71341408-0F33-47F2-BFC8-646E428A8478}" sibTransId="{97686848-30AD-41D3-BFD0-45E6082D4641}"/>
    <dgm:cxn modelId="{80C33661-B954-4FDE-9DF6-45A6A2576B55}" type="presOf" srcId="{20965891-F715-4511-A903-77ADAD641F1E}" destId="{5F0D2130-EF29-4713-BD83-AE5F8E59EEF7}" srcOrd="0" destOrd="0" presId="urn:microsoft.com/office/officeart/2005/8/layout/venn1"/>
    <dgm:cxn modelId="{F57B7924-2D75-44BD-84E2-7E4E10307B3B}" type="presParOf" srcId="{5F0D2130-EF29-4713-BD83-AE5F8E59EEF7}" destId="{AB55393F-6CB7-47AE-BC56-BF9DDFF96007}"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55393F-6CB7-47AE-BC56-BF9DDFF96007}">
      <dsp:nvSpPr>
        <dsp:cNvPr id="0" name=""/>
        <dsp:cNvSpPr/>
      </dsp:nvSpPr>
      <dsp:spPr>
        <a:xfrm>
          <a:off x="1981200" y="76200"/>
          <a:ext cx="4876800" cy="2286000"/>
        </a:xfrm>
        <a:prstGeom prst="ellipse">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0" tIns="0" rIns="0" bIns="0" numCol="1" spcCol="1270" anchor="ctr" anchorCtr="0">
          <a:noAutofit/>
          <a:sp3d extrusionH="57150" prstMaterial="matte">
            <a:bevelT w="38100" h="38100"/>
          </a:sp3d>
        </a:bodyPr>
        <a:lstStyle/>
        <a:p>
          <a:pPr lvl="0" algn="ctr" defTabSz="800100" rtl="0">
            <a:lnSpc>
              <a:spcPct val="90000"/>
            </a:lnSpc>
            <a:spcBef>
              <a:spcPct val="0"/>
            </a:spcBef>
            <a:spcAft>
              <a:spcPct val="35000"/>
            </a:spcAft>
          </a:pPr>
          <a:endParaRPr lang="en-US" sz="1800" b="1" kern="1200" baseline="0" dirty="0" smtClean="0"/>
        </a:p>
        <a:p>
          <a:pPr lvl="0" algn="ctr" defTabSz="800100" rtl="0">
            <a:lnSpc>
              <a:spcPct val="90000"/>
            </a:lnSpc>
            <a:spcBef>
              <a:spcPct val="0"/>
            </a:spcBef>
            <a:spcAft>
              <a:spcPts val="0"/>
            </a:spcAft>
          </a:pPr>
          <a:r>
            <a:rPr lang="en-US" sz="1800" b="1" kern="1200" baseline="0" dirty="0" smtClean="0">
              <a:ln>
                <a:noFill/>
              </a:ln>
              <a:solidFill>
                <a:schemeClr val="tx1"/>
              </a:solidFill>
              <a:effectLst>
                <a:outerShdw blurRad="50800" dist="63500" dir="5400000" algn="ctr" rotWithShape="0">
                  <a:schemeClr val="bg1">
                    <a:lumMod val="50000"/>
                    <a:lumOff val="50000"/>
                  </a:schemeClr>
                </a:outerShdw>
              </a:effectLst>
            </a:rPr>
            <a:t>Multi-Station Occultation Observing with  Galileo Sized Optical Systems</a:t>
          </a:r>
        </a:p>
        <a:p>
          <a:pPr lvl="0" algn="ctr" defTabSz="800100" rtl="0">
            <a:lnSpc>
              <a:spcPct val="90000"/>
            </a:lnSpc>
            <a:spcBef>
              <a:spcPct val="0"/>
            </a:spcBef>
            <a:spcAft>
              <a:spcPts val="0"/>
            </a:spcAft>
          </a:pPr>
          <a:endParaRPr lang="en-US" sz="1800" b="1" kern="1200" baseline="0" dirty="0" smtClean="0">
            <a:ln>
              <a:noFill/>
            </a:ln>
            <a:solidFill>
              <a:schemeClr val="tx1"/>
            </a:solidFill>
            <a:effectLst>
              <a:outerShdw blurRad="50800" dist="63500" dir="5400000" algn="ctr" rotWithShape="0">
                <a:schemeClr val="bg1">
                  <a:lumMod val="50000"/>
                  <a:lumOff val="50000"/>
                </a:schemeClr>
              </a:outerShdw>
            </a:effectLst>
          </a:endParaRPr>
        </a:p>
        <a:p>
          <a:pPr lvl="0" algn="ctr" defTabSz="800100" rtl="0">
            <a:lnSpc>
              <a:spcPct val="90000"/>
            </a:lnSpc>
            <a:spcBef>
              <a:spcPct val="0"/>
            </a:spcBef>
            <a:spcAft>
              <a:spcPts val="0"/>
            </a:spcAft>
          </a:pPr>
          <a:r>
            <a:rPr lang="en-US" sz="1800" b="1" kern="1200" baseline="0" dirty="0" smtClean="0">
              <a:ln>
                <a:noFill/>
              </a:ln>
              <a:solidFill>
                <a:schemeClr val="tx1"/>
              </a:solidFill>
              <a:effectLst>
                <a:outerShdw blurRad="50800" dist="63500" dir="5400000" algn="ctr" rotWithShape="0">
                  <a:schemeClr val="bg1">
                    <a:lumMod val="50000"/>
                    <a:lumOff val="50000"/>
                  </a:schemeClr>
                </a:outerShdw>
              </a:effectLst>
            </a:rPr>
            <a:t>Scott </a:t>
          </a:r>
          <a:r>
            <a:rPr lang="en-US" sz="1800" b="1" kern="1200" baseline="0" dirty="0" err="1" smtClean="0">
              <a:ln>
                <a:noFill/>
              </a:ln>
              <a:solidFill>
                <a:schemeClr val="tx1"/>
              </a:solidFill>
              <a:effectLst>
                <a:outerShdw blurRad="50800" dist="63500" dir="5400000" algn="ctr" rotWithShape="0">
                  <a:schemeClr val="bg1">
                    <a:lumMod val="50000"/>
                    <a:lumOff val="50000"/>
                  </a:schemeClr>
                </a:outerShdw>
              </a:effectLst>
            </a:rPr>
            <a:t>Degenhardt</a:t>
          </a:r>
          <a:r>
            <a:rPr lang="en-US" sz="1800" b="1" kern="1200" baseline="0" dirty="0" smtClean="0">
              <a:ln>
                <a:noFill/>
              </a:ln>
              <a:solidFill>
                <a:schemeClr val="tx1"/>
              </a:solidFill>
              <a:effectLst>
                <a:outerShdw blurRad="50800" dist="63500" dir="5400000" algn="ctr" rotWithShape="0">
                  <a:schemeClr val="bg1">
                    <a:lumMod val="50000"/>
                    <a:lumOff val="50000"/>
                  </a:schemeClr>
                </a:outerShdw>
              </a:effectLst>
            </a:rPr>
            <a:t>, IOTA</a:t>
          </a:r>
          <a:br>
            <a:rPr lang="en-US" sz="1800" b="1" kern="1200" baseline="0" dirty="0" smtClean="0">
              <a:ln>
                <a:noFill/>
              </a:ln>
              <a:solidFill>
                <a:schemeClr val="tx1"/>
              </a:solidFill>
              <a:effectLst>
                <a:outerShdw blurRad="50800" dist="63500" dir="5400000" algn="ctr" rotWithShape="0">
                  <a:schemeClr val="bg1">
                    <a:lumMod val="50000"/>
                    <a:lumOff val="50000"/>
                  </a:schemeClr>
                </a:outerShdw>
              </a:effectLst>
            </a:rPr>
          </a:br>
          <a:r>
            <a:rPr lang="en-US" sz="1800" b="1" kern="1200" baseline="0" dirty="0" smtClean="0">
              <a:ln>
                <a:noFill/>
              </a:ln>
              <a:solidFill>
                <a:schemeClr val="tx1"/>
              </a:solidFill>
              <a:effectLst>
                <a:outerShdw blurRad="50800" dist="63500" dir="5400000" algn="ctr" rotWithShape="0">
                  <a:schemeClr val="bg1">
                    <a:lumMod val="50000"/>
                    <a:lumOff val="50000"/>
                  </a:schemeClr>
                </a:outerShdw>
              </a:effectLst>
            </a:rPr>
            <a:t/>
          </a:r>
          <a:br>
            <a:rPr lang="en-US" sz="1800" b="1" kern="1200" baseline="0" dirty="0" smtClean="0">
              <a:ln>
                <a:noFill/>
              </a:ln>
              <a:solidFill>
                <a:schemeClr val="tx1"/>
              </a:solidFill>
              <a:effectLst>
                <a:outerShdw blurRad="50800" dist="63500" dir="5400000" algn="ctr" rotWithShape="0">
                  <a:schemeClr val="bg1">
                    <a:lumMod val="50000"/>
                    <a:lumOff val="50000"/>
                  </a:schemeClr>
                </a:outerShdw>
              </a:effectLst>
            </a:rPr>
          </a:br>
          <a:r>
            <a:rPr lang="en-US" sz="1800" b="1" kern="1200" baseline="0" dirty="0" smtClean="0">
              <a:ln>
                <a:noFill/>
              </a:ln>
              <a:solidFill>
                <a:schemeClr val="tx1"/>
              </a:solidFill>
              <a:effectLst>
                <a:outerShdw blurRad="50800" dist="63500" dir="5400000" algn="ctr" rotWithShape="0">
                  <a:schemeClr val="bg1">
                    <a:lumMod val="50000"/>
                    <a:lumOff val="50000"/>
                  </a:schemeClr>
                </a:outerShdw>
              </a:effectLst>
            </a:rPr>
            <a:t>Galileo’s Legacy 2009</a:t>
          </a:r>
        </a:p>
        <a:p>
          <a:pPr lvl="0" algn="ctr" defTabSz="800100" rtl="0">
            <a:lnSpc>
              <a:spcPct val="90000"/>
            </a:lnSpc>
            <a:spcBef>
              <a:spcPct val="0"/>
            </a:spcBef>
            <a:spcAft>
              <a:spcPts val="0"/>
            </a:spcAft>
          </a:pPr>
          <a:r>
            <a:rPr lang="en-US" sz="1800" b="1" kern="1200" baseline="0" dirty="0" smtClean="0">
              <a:ln>
                <a:noFill/>
              </a:ln>
              <a:solidFill>
                <a:schemeClr val="tx1"/>
              </a:solidFill>
              <a:effectLst>
                <a:outerShdw blurRad="50800" dist="63500" dir="5400000" algn="ctr" rotWithShape="0">
                  <a:schemeClr val="bg1">
                    <a:lumMod val="50000"/>
                    <a:lumOff val="50000"/>
                  </a:schemeClr>
                </a:outerShdw>
              </a:effectLst>
            </a:rPr>
            <a:t>Waianae, Hawaii</a:t>
          </a:r>
        </a:p>
        <a:p>
          <a:pPr lvl="0" algn="ctr" defTabSz="800100" rtl="0">
            <a:lnSpc>
              <a:spcPct val="90000"/>
            </a:lnSpc>
            <a:spcBef>
              <a:spcPct val="0"/>
            </a:spcBef>
            <a:spcAft>
              <a:spcPct val="35000"/>
            </a:spcAft>
          </a:pPr>
          <a:endParaRPr lang="en-US" sz="1800" b="1" kern="1200" baseline="0" dirty="0">
            <a:ln>
              <a:noFill/>
            </a:ln>
          </a:endParaRPr>
        </a:p>
      </dsp:txBody>
      <dsp:txXfrm>
        <a:off x="2695391" y="410977"/>
        <a:ext cx="3448418" cy="161644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1792" tIns="45896" rIns="91792" bIns="45896" numCol="1" anchor="t" anchorCtr="0" compatLnSpc="1">
            <a:prstTxWarp prst="textNoShape">
              <a:avLst/>
            </a:prstTxWarp>
          </a:bodyPr>
          <a:lstStyle>
            <a:lvl1pPr defTabSz="919163">
              <a:defRPr sz="1200"/>
            </a:lvl1pPr>
          </a:lstStyle>
          <a:p>
            <a:pPr>
              <a:defRPr/>
            </a:pPr>
            <a:endParaRPr lang="en-US"/>
          </a:p>
        </p:txBody>
      </p:sp>
      <p:sp>
        <p:nvSpPr>
          <p:cNvPr id="48131" name="Rectangle 3"/>
          <p:cNvSpPr>
            <a:spLocks noGrp="1" noChangeArrowheads="1"/>
          </p:cNvSpPr>
          <p:nvPr>
            <p:ph type="dt" sz="quarter" idx="1"/>
          </p:nvPr>
        </p:nvSpPr>
        <p:spPr bwMode="auto">
          <a:xfrm>
            <a:off x="3886200" y="0"/>
            <a:ext cx="2971800" cy="460375"/>
          </a:xfrm>
          <a:prstGeom prst="rect">
            <a:avLst/>
          </a:prstGeom>
          <a:noFill/>
          <a:ln w="9525">
            <a:noFill/>
            <a:miter lim="800000"/>
            <a:headEnd/>
            <a:tailEnd/>
          </a:ln>
          <a:effectLst/>
        </p:spPr>
        <p:txBody>
          <a:bodyPr vert="horz" wrap="square" lIns="91792" tIns="45896" rIns="91792" bIns="45896" numCol="1" anchor="t" anchorCtr="0" compatLnSpc="1">
            <a:prstTxWarp prst="textNoShape">
              <a:avLst/>
            </a:prstTxWarp>
          </a:bodyPr>
          <a:lstStyle>
            <a:lvl1pPr algn="r" defTabSz="919163">
              <a:defRPr sz="1200"/>
            </a:lvl1pPr>
          </a:lstStyle>
          <a:p>
            <a:pPr>
              <a:defRPr/>
            </a:pPr>
            <a:endParaRPr lang="en-US"/>
          </a:p>
        </p:txBody>
      </p:sp>
      <p:sp>
        <p:nvSpPr>
          <p:cNvPr id="48132" name="Rectangle 4"/>
          <p:cNvSpPr>
            <a:spLocks noGrp="1" noChangeArrowheads="1"/>
          </p:cNvSpPr>
          <p:nvPr>
            <p:ph type="ftr" sz="quarter" idx="2"/>
          </p:nvPr>
        </p:nvSpPr>
        <p:spPr bwMode="auto">
          <a:xfrm>
            <a:off x="0" y="8747125"/>
            <a:ext cx="2971800" cy="460375"/>
          </a:xfrm>
          <a:prstGeom prst="rect">
            <a:avLst/>
          </a:prstGeom>
          <a:noFill/>
          <a:ln w="9525">
            <a:noFill/>
            <a:miter lim="800000"/>
            <a:headEnd/>
            <a:tailEnd/>
          </a:ln>
          <a:effectLst/>
        </p:spPr>
        <p:txBody>
          <a:bodyPr vert="horz" wrap="square" lIns="91792" tIns="45896" rIns="91792" bIns="45896" numCol="1" anchor="b" anchorCtr="0" compatLnSpc="1">
            <a:prstTxWarp prst="textNoShape">
              <a:avLst/>
            </a:prstTxWarp>
          </a:bodyPr>
          <a:lstStyle>
            <a:lvl1pPr defTabSz="919163">
              <a:defRPr sz="1200"/>
            </a:lvl1pPr>
          </a:lstStyle>
          <a:p>
            <a:pPr>
              <a:defRPr/>
            </a:pPr>
            <a:endParaRPr lang="en-US"/>
          </a:p>
        </p:txBody>
      </p:sp>
      <p:sp>
        <p:nvSpPr>
          <p:cNvPr id="48133" name="Rectangle 5"/>
          <p:cNvSpPr>
            <a:spLocks noGrp="1" noChangeArrowheads="1"/>
          </p:cNvSpPr>
          <p:nvPr>
            <p:ph type="sldNum" sz="quarter" idx="3"/>
          </p:nvPr>
        </p:nvSpPr>
        <p:spPr bwMode="auto">
          <a:xfrm>
            <a:off x="3886200" y="8747125"/>
            <a:ext cx="2971800" cy="460375"/>
          </a:xfrm>
          <a:prstGeom prst="rect">
            <a:avLst/>
          </a:prstGeom>
          <a:noFill/>
          <a:ln w="9525">
            <a:noFill/>
            <a:miter lim="800000"/>
            <a:headEnd/>
            <a:tailEnd/>
          </a:ln>
          <a:effectLst/>
        </p:spPr>
        <p:txBody>
          <a:bodyPr vert="horz" wrap="square" lIns="91792" tIns="45896" rIns="91792" bIns="45896" numCol="1" anchor="b" anchorCtr="0" compatLnSpc="1">
            <a:prstTxWarp prst="textNoShape">
              <a:avLst/>
            </a:prstTxWarp>
          </a:bodyPr>
          <a:lstStyle>
            <a:lvl1pPr algn="r" defTabSz="919163">
              <a:defRPr sz="1200"/>
            </a:lvl1pPr>
          </a:lstStyle>
          <a:p>
            <a:pPr>
              <a:defRPr/>
            </a:pPr>
            <a:fld id="{02F32788-6BF4-4B41-B86F-0D17E4A19211}" type="slidenum">
              <a:rPr lang="en-US"/>
              <a:pPr>
                <a:defRPr/>
              </a:pPr>
              <a:t>‹#›</a:t>
            </a:fld>
            <a:endParaRPr lang="en-US"/>
          </a:p>
        </p:txBody>
      </p:sp>
    </p:spTree>
    <p:extLst>
      <p:ext uri="{BB962C8B-B14F-4D97-AF65-F5344CB8AC3E}">
        <p14:creationId xmlns:p14="http://schemas.microsoft.com/office/powerpoint/2010/main" val="37965993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0375"/>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60375"/>
          </a:xfrm>
          <a:prstGeom prst="rect">
            <a:avLst/>
          </a:prstGeom>
        </p:spPr>
        <p:txBody>
          <a:bodyPr vert="horz" lIns="91440" tIns="45720" rIns="91440" bIns="45720" rtlCol="0"/>
          <a:lstStyle>
            <a:lvl1pPr algn="r">
              <a:defRPr sz="1200"/>
            </a:lvl1pPr>
          </a:lstStyle>
          <a:p>
            <a:pPr>
              <a:defRPr/>
            </a:pPr>
            <a:fld id="{D065F436-30D1-4656-8325-E4E51D3EAF0A}" type="datetimeFigureOut">
              <a:rPr lang="en-US"/>
              <a:pPr>
                <a:defRPr/>
              </a:pPr>
              <a:t>7/12/2014</a:t>
            </a:fld>
            <a:endParaRPr lang="en-US"/>
          </a:p>
        </p:txBody>
      </p:sp>
      <p:sp>
        <p:nvSpPr>
          <p:cNvPr id="4" name="Slide Image Placeholder 3"/>
          <p:cNvSpPr>
            <a:spLocks noGrp="1" noRot="1" noChangeAspect="1"/>
          </p:cNvSpPr>
          <p:nvPr>
            <p:ph type="sldImg" idx="2"/>
          </p:nvPr>
        </p:nvSpPr>
        <p:spPr>
          <a:xfrm>
            <a:off x="1127125" y="690563"/>
            <a:ext cx="4603750" cy="3452812"/>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73563"/>
            <a:ext cx="5486400" cy="414337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45538"/>
            <a:ext cx="2971800" cy="460375"/>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745538"/>
            <a:ext cx="2971800" cy="460375"/>
          </a:xfrm>
          <a:prstGeom prst="rect">
            <a:avLst/>
          </a:prstGeom>
        </p:spPr>
        <p:txBody>
          <a:bodyPr vert="horz" lIns="91440" tIns="45720" rIns="91440" bIns="45720" rtlCol="0" anchor="b"/>
          <a:lstStyle>
            <a:lvl1pPr algn="r">
              <a:defRPr sz="1200"/>
            </a:lvl1pPr>
          </a:lstStyle>
          <a:p>
            <a:pPr>
              <a:defRPr/>
            </a:pPr>
            <a:fld id="{B7286347-6107-45A8-AACC-C7767E32082F}" type="slidenum">
              <a:rPr lang="en-US"/>
              <a:pPr>
                <a:defRPr/>
              </a:pPr>
              <a:t>‹#›</a:t>
            </a:fld>
            <a:endParaRPr lang="en-US"/>
          </a:p>
        </p:txBody>
      </p:sp>
    </p:spTree>
    <p:extLst>
      <p:ext uri="{BB962C8B-B14F-4D97-AF65-F5344CB8AC3E}">
        <p14:creationId xmlns:p14="http://schemas.microsoft.com/office/powerpoint/2010/main" val="34221166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39A5F39-FA51-4D87-8542-263E830D1231}" type="slidenum">
              <a:rPr lang="en-US" altLang="en-US" smtClean="0">
                <a:latin typeface="Times New Roman" pitchFamily="18" charset="0"/>
              </a:rPr>
              <a:pPr eaLnBrk="1" hangingPunct="1">
                <a:spcBef>
                  <a:spcPct val="0"/>
                </a:spcBef>
              </a:pPr>
              <a:t>1</a:t>
            </a:fld>
            <a:endParaRPr lang="en-US" alt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A074AB3-DDBA-4F06-9D81-AA93063FF421}" type="slidenum">
              <a:rPr lang="en-US" altLang="en-US" smtClean="0">
                <a:latin typeface="Times New Roman" pitchFamily="18" charset="0"/>
              </a:rPr>
              <a:pPr eaLnBrk="1" hangingPunct="1">
                <a:spcBef>
                  <a:spcPct val="0"/>
                </a:spcBef>
              </a:pPr>
              <a:t>2</a:t>
            </a:fld>
            <a:endParaRPr lang="en-US" alt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EF37796-3C0A-4955-96ED-A098BA4B71DC}" type="slidenum">
              <a:rPr lang="en-US" altLang="en-US" smtClean="0">
                <a:latin typeface="Times New Roman" pitchFamily="18" charset="0"/>
              </a:rPr>
              <a:pPr eaLnBrk="1" hangingPunct="1">
                <a:spcBef>
                  <a:spcPct val="0"/>
                </a:spcBef>
              </a:pPr>
              <a:t>9</a:t>
            </a:fld>
            <a:endParaRPr lang="en-US" alt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43FEA2D-215F-42A2-846D-5E4A9B4D138A}" type="slidenum">
              <a:rPr lang="en-US" altLang="en-US" smtClean="0">
                <a:latin typeface="Times New Roman" pitchFamily="18" charset="0"/>
              </a:rPr>
              <a:pPr eaLnBrk="1" hangingPunct="1">
                <a:spcBef>
                  <a:spcPct val="0"/>
                </a:spcBef>
              </a:pPr>
              <a:t>11</a:t>
            </a:fld>
            <a:endParaRPr lang="en-US" alt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9F016D-299C-44DC-B989-9E7397DA7E0B}" type="slidenum">
              <a:rPr lang="en-US"/>
              <a:pPr>
                <a:defRPr/>
              </a:pPr>
              <a:t>‹#›</a:t>
            </a:fld>
            <a:endParaRPr lang="en-US"/>
          </a:p>
        </p:txBody>
      </p:sp>
    </p:spTree>
    <p:extLst>
      <p:ext uri="{BB962C8B-B14F-4D97-AF65-F5344CB8AC3E}">
        <p14:creationId xmlns:p14="http://schemas.microsoft.com/office/powerpoint/2010/main" val="3808173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E1F6C7-E0E6-46F5-869F-16765592EC5D}" type="slidenum">
              <a:rPr lang="en-US"/>
              <a:pPr>
                <a:defRPr/>
              </a:pPr>
              <a:t>‹#›</a:t>
            </a:fld>
            <a:endParaRPr lang="en-US"/>
          </a:p>
        </p:txBody>
      </p:sp>
    </p:spTree>
    <p:extLst>
      <p:ext uri="{BB962C8B-B14F-4D97-AF65-F5344CB8AC3E}">
        <p14:creationId xmlns:p14="http://schemas.microsoft.com/office/powerpoint/2010/main" val="1719524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D47E03-F599-4A17-8EE7-D947BF34560C}" type="slidenum">
              <a:rPr lang="en-US"/>
              <a:pPr>
                <a:defRPr/>
              </a:pPr>
              <a:t>‹#›</a:t>
            </a:fld>
            <a:endParaRPr lang="en-US"/>
          </a:p>
        </p:txBody>
      </p:sp>
    </p:spTree>
    <p:extLst>
      <p:ext uri="{BB962C8B-B14F-4D97-AF65-F5344CB8AC3E}">
        <p14:creationId xmlns:p14="http://schemas.microsoft.com/office/powerpoint/2010/main" val="3216305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A1B56E-B744-450F-ADE8-D01A6DC1F363}" type="slidenum">
              <a:rPr lang="en-US"/>
              <a:pPr>
                <a:defRPr/>
              </a:pPr>
              <a:t>‹#›</a:t>
            </a:fld>
            <a:endParaRPr lang="en-US"/>
          </a:p>
        </p:txBody>
      </p:sp>
    </p:spTree>
    <p:extLst>
      <p:ext uri="{BB962C8B-B14F-4D97-AF65-F5344CB8AC3E}">
        <p14:creationId xmlns:p14="http://schemas.microsoft.com/office/powerpoint/2010/main" val="3241711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CD541E-A53B-448A-8254-9B3964FDE98D}" type="slidenum">
              <a:rPr lang="en-US"/>
              <a:pPr>
                <a:defRPr/>
              </a:pPr>
              <a:t>‹#›</a:t>
            </a:fld>
            <a:endParaRPr lang="en-US"/>
          </a:p>
        </p:txBody>
      </p:sp>
    </p:spTree>
    <p:extLst>
      <p:ext uri="{BB962C8B-B14F-4D97-AF65-F5344CB8AC3E}">
        <p14:creationId xmlns:p14="http://schemas.microsoft.com/office/powerpoint/2010/main" val="1562102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C918A3-F8EF-4F51-AD9F-23D8E9C92323}" type="slidenum">
              <a:rPr lang="en-US"/>
              <a:pPr>
                <a:defRPr/>
              </a:pPr>
              <a:t>‹#›</a:t>
            </a:fld>
            <a:endParaRPr lang="en-US"/>
          </a:p>
        </p:txBody>
      </p:sp>
    </p:spTree>
    <p:extLst>
      <p:ext uri="{BB962C8B-B14F-4D97-AF65-F5344CB8AC3E}">
        <p14:creationId xmlns:p14="http://schemas.microsoft.com/office/powerpoint/2010/main" val="1727775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1FF5375-BB0D-4437-A417-B0899DAC7761}" type="slidenum">
              <a:rPr lang="en-US"/>
              <a:pPr>
                <a:defRPr/>
              </a:pPr>
              <a:t>‹#›</a:t>
            </a:fld>
            <a:endParaRPr lang="en-US"/>
          </a:p>
        </p:txBody>
      </p:sp>
    </p:spTree>
    <p:extLst>
      <p:ext uri="{BB962C8B-B14F-4D97-AF65-F5344CB8AC3E}">
        <p14:creationId xmlns:p14="http://schemas.microsoft.com/office/powerpoint/2010/main" val="533137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A5E1776-2D00-40C6-9F3B-B4ECC76F60BD}" type="slidenum">
              <a:rPr lang="en-US"/>
              <a:pPr>
                <a:defRPr/>
              </a:pPr>
              <a:t>‹#›</a:t>
            </a:fld>
            <a:endParaRPr lang="en-US"/>
          </a:p>
        </p:txBody>
      </p:sp>
    </p:spTree>
    <p:extLst>
      <p:ext uri="{BB962C8B-B14F-4D97-AF65-F5344CB8AC3E}">
        <p14:creationId xmlns:p14="http://schemas.microsoft.com/office/powerpoint/2010/main" val="759731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5A6A661-5B49-4683-954C-B59F44A9373C}" type="slidenum">
              <a:rPr lang="en-US"/>
              <a:pPr>
                <a:defRPr/>
              </a:pPr>
              <a:t>‹#›</a:t>
            </a:fld>
            <a:endParaRPr lang="en-US"/>
          </a:p>
        </p:txBody>
      </p:sp>
    </p:spTree>
    <p:extLst>
      <p:ext uri="{BB962C8B-B14F-4D97-AF65-F5344CB8AC3E}">
        <p14:creationId xmlns:p14="http://schemas.microsoft.com/office/powerpoint/2010/main" val="1495042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58EE619-1E63-4BFC-A087-B7C36F8C2650}" type="slidenum">
              <a:rPr lang="en-US"/>
              <a:pPr>
                <a:defRPr/>
              </a:pPr>
              <a:t>‹#›</a:t>
            </a:fld>
            <a:endParaRPr lang="en-US"/>
          </a:p>
        </p:txBody>
      </p:sp>
    </p:spTree>
    <p:extLst>
      <p:ext uri="{BB962C8B-B14F-4D97-AF65-F5344CB8AC3E}">
        <p14:creationId xmlns:p14="http://schemas.microsoft.com/office/powerpoint/2010/main" val="458640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37E5C0-0102-446F-A531-C691308A15FF}" type="slidenum">
              <a:rPr lang="en-US"/>
              <a:pPr>
                <a:defRPr/>
              </a:pPr>
              <a:t>‹#›</a:t>
            </a:fld>
            <a:endParaRPr lang="en-US"/>
          </a:p>
        </p:txBody>
      </p:sp>
    </p:spTree>
    <p:extLst>
      <p:ext uri="{BB962C8B-B14F-4D97-AF65-F5344CB8AC3E}">
        <p14:creationId xmlns:p14="http://schemas.microsoft.com/office/powerpoint/2010/main" val="1177315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1DA26BB-41AB-40F4-B98B-8D5754A6009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video" Target="file:///C:\graze\vystup.mpe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381000"/>
            <a:ext cx="8610600" cy="1143000"/>
          </a:xfrm>
        </p:spPr>
        <p:txBody>
          <a:bodyPr/>
          <a:lstStyle/>
          <a:p>
            <a:pPr eaLnBrk="1" hangingPunct="1"/>
            <a:r>
              <a:rPr lang="en-US" altLang="en-US" sz="4000" dirty="0" smtClean="0"/>
              <a:t/>
            </a:r>
            <a:br>
              <a:rPr lang="en-US" altLang="en-US" sz="4000" dirty="0" smtClean="0"/>
            </a:br>
            <a:r>
              <a:rPr lang="en-US" altLang="en-US" sz="4000" dirty="0" smtClean="0"/>
              <a:t> Basics of Observing and Timing Grazing Occultations</a:t>
            </a:r>
            <a:r>
              <a:rPr lang="en-US" altLang="en-US" sz="3600" dirty="0" smtClean="0"/>
              <a:t/>
            </a:r>
            <a:br>
              <a:rPr lang="en-US" altLang="en-US" sz="3600" dirty="0" smtClean="0"/>
            </a:br>
            <a:r>
              <a:rPr lang="en-US" altLang="en-US" sz="3200" dirty="0" smtClean="0"/>
              <a:t/>
            </a:r>
            <a:br>
              <a:rPr lang="en-US" altLang="en-US" sz="3200" dirty="0" smtClean="0"/>
            </a:br>
            <a:endParaRPr lang="en-US" altLang="en-US" sz="3200" dirty="0" smtClean="0"/>
          </a:p>
        </p:txBody>
      </p:sp>
      <p:sp>
        <p:nvSpPr>
          <p:cNvPr id="2051" name="Rectangle 3"/>
          <p:cNvSpPr>
            <a:spLocks noGrp="1" noChangeArrowheads="1"/>
          </p:cNvSpPr>
          <p:nvPr>
            <p:ph type="subTitle" idx="1"/>
          </p:nvPr>
        </p:nvSpPr>
        <p:spPr>
          <a:xfrm>
            <a:off x="76200" y="1676400"/>
            <a:ext cx="8839200" cy="3657600"/>
          </a:xfrm>
        </p:spPr>
        <p:txBody>
          <a:bodyPr/>
          <a:lstStyle/>
          <a:p>
            <a:pPr eaLnBrk="1" hangingPunct="1"/>
            <a:r>
              <a:rPr lang="en-US" altLang="en-US" sz="3600" dirty="0" smtClean="0"/>
              <a:t>presented</a:t>
            </a:r>
          </a:p>
          <a:p>
            <a:pPr eaLnBrk="1" hangingPunct="1"/>
            <a:r>
              <a:rPr lang="en-US" altLang="en-US" sz="3600" dirty="0" smtClean="0"/>
              <a:t>2014 July 12, UMD Obs., College Park, MD</a:t>
            </a:r>
          </a:p>
          <a:p>
            <a:pPr eaLnBrk="1" hangingPunct="1"/>
            <a:r>
              <a:rPr lang="en-US" altLang="en-US" sz="3600" dirty="0" smtClean="0"/>
              <a:t>32</a:t>
            </a:r>
            <a:r>
              <a:rPr lang="en-US" altLang="en-US" sz="3600" baseline="30000" dirty="0" smtClean="0"/>
              <a:t>nd</a:t>
            </a:r>
            <a:r>
              <a:rPr lang="en-US" altLang="en-US" sz="3600" dirty="0" smtClean="0"/>
              <a:t> Annual IOTA Meeting</a:t>
            </a:r>
          </a:p>
          <a:p>
            <a:pPr eaLnBrk="1" hangingPunct="1"/>
            <a:endParaRPr lang="en-US" altLang="en-US" dirty="0" smtClean="0"/>
          </a:p>
          <a:p>
            <a:pPr eaLnBrk="1" hangingPunct="1"/>
            <a:r>
              <a:rPr lang="en-US" altLang="en-US" sz="3600" dirty="0" smtClean="0"/>
              <a:t>David W. Dunham</a:t>
            </a:r>
            <a:endParaRPr lang="en-US" altLang="en-US" sz="10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26"/>
          <p:cNvSpPr>
            <a:spLocks noGrp="1" noChangeArrowheads="1"/>
          </p:cNvSpPr>
          <p:nvPr>
            <p:ph type="title"/>
          </p:nvPr>
        </p:nvSpPr>
        <p:spPr>
          <a:xfrm>
            <a:off x="685800" y="609600"/>
            <a:ext cx="7772400" cy="685800"/>
          </a:xfrm>
        </p:spPr>
        <p:txBody>
          <a:bodyPr/>
          <a:lstStyle/>
          <a:p>
            <a:r>
              <a:rPr lang="en-US" altLang="en-US" smtClean="0"/>
              <a:t>Video of 1990 April Aldebaran</a:t>
            </a:r>
            <a:br>
              <a:rPr lang="en-US" altLang="en-US" smtClean="0"/>
            </a:br>
            <a:r>
              <a:rPr lang="en-US" altLang="en-US" smtClean="0"/>
              <a:t>Grazing Occultation from Poland</a:t>
            </a:r>
          </a:p>
        </p:txBody>
      </p:sp>
      <p:pic>
        <p:nvPicPr>
          <p:cNvPr id="76803" name="vystup.mpeg">
            <a:hlinkClick r:id="" action="ppaction://media"/>
          </p:cNvPr>
          <p:cNvPicPr>
            <a:picLocks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1828800" y="1752600"/>
            <a:ext cx="5257800"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81000" y="5695950"/>
            <a:ext cx="8287846" cy="830997"/>
          </a:xfrm>
          <a:prstGeom prst="rect">
            <a:avLst/>
          </a:prstGeom>
          <a:noFill/>
        </p:spPr>
        <p:txBody>
          <a:bodyPr wrap="none" rtlCol="0">
            <a:spAutoFit/>
          </a:bodyPr>
          <a:lstStyle/>
          <a:p>
            <a:r>
              <a:rPr lang="en-US" dirty="0" smtClean="0"/>
              <a:t>Graze Observer’s Handbook available for $21 from </a:t>
            </a:r>
          </a:p>
          <a:p>
            <a:r>
              <a:rPr lang="en-US" dirty="0" smtClean="0"/>
              <a:t>Hal </a:t>
            </a:r>
            <a:r>
              <a:rPr lang="en-US" dirty="0" err="1" smtClean="0"/>
              <a:t>Povenmire</a:t>
            </a:r>
            <a:r>
              <a:rPr lang="en-US" dirty="0"/>
              <a:t>, </a:t>
            </a:r>
            <a:r>
              <a:rPr lang="en-US" dirty="0" smtClean="0"/>
              <a:t>katiehal1@yahoo.com – also, research on tektites</a:t>
            </a:r>
            <a:endParaRPr 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680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76803"/>
                                        </p:tgtEl>
                                      </p:cBhvr>
                                    </p:cmd>
                                  </p:childTnLst>
                                </p:cTn>
                              </p:par>
                            </p:childTnLst>
                          </p:cTn>
                        </p:par>
                      </p:childTnLst>
                    </p:cTn>
                  </p:par>
                </p:childTnLst>
              </p:cTn>
              <p:nextCondLst>
                <p:cond evt="onClick" delay="0">
                  <p:tgtEl>
                    <p:spTgt spid="76803"/>
                  </p:tgtEl>
                </p:cond>
              </p:nextCondLst>
            </p:seq>
            <p:video>
              <p:cMediaNode vol="80000">
                <p:cTn id="7" fill="hold" display="0">
                  <p:stCondLst>
                    <p:cond delay="indefinite"/>
                  </p:stCondLst>
                </p:cTn>
                <p:tgtEl>
                  <p:spTgt spid="76803"/>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228600"/>
            <a:ext cx="7772400" cy="1143000"/>
          </a:xfrm>
        </p:spPr>
        <p:txBody>
          <a:bodyPr/>
          <a:lstStyle/>
          <a:p>
            <a:pPr eaLnBrk="1" hangingPunct="1"/>
            <a:r>
              <a:rPr lang="en-US" altLang="en-US" sz="4000" smtClean="0"/>
              <a:t>The First Multiple Stations were Deployed for Grazing Occultations</a:t>
            </a:r>
          </a:p>
        </p:txBody>
      </p:sp>
      <p:sp>
        <p:nvSpPr>
          <p:cNvPr id="13315" name="Rectangle 3"/>
          <p:cNvSpPr>
            <a:spLocks noGrp="1" noChangeArrowheads="1"/>
          </p:cNvSpPr>
          <p:nvPr>
            <p:ph type="body" idx="1"/>
          </p:nvPr>
        </p:nvSpPr>
        <p:spPr>
          <a:xfrm>
            <a:off x="685800" y="1524000"/>
            <a:ext cx="7772400" cy="4572000"/>
          </a:xfrm>
        </p:spPr>
        <p:txBody>
          <a:bodyPr/>
          <a:lstStyle/>
          <a:p>
            <a:pPr eaLnBrk="1" hangingPunct="1">
              <a:lnSpc>
                <a:spcPct val="90000"/>
              </a:lnSpc>
              <a:defRPr/>
            </a:pPr>
            <a:r>
              <a:rPr lang="en-US" sz="2400" dirty="0" smtClean="0"/>
              <a:t>In the 1990’s, I often thought, the equipment is doing all the work, maybe I should be somewhere else making another observation.</a:t>
            </a:r>
          </a:p>
          <a:p>
            <a:pPr eaLnBrk="1" hangingPunct="1">
              <a:lnSpc>
                <a:spcPct val="90000"/>
              </a:lnSpc>
              <a:defRPr/>
            </a:pPr>
            <a:r>
              <a:rPr lang="en-US" sz="2400" dirty="0" smtClean="0"/>
              <a:t>For a graze of omicron </a:t>
            </a:r>
            <a:r>
              <a:rPr lang="en-US" sz="2400" dirty="0" err="1" smtClean="0"/>
              <a:t>Leonis</a:t>
            </a:r>
            <a:r>
              <a:rPr lang="en-US" sz="2400" dirty="0" smtClean="0"/>
              <a:t> the morning of 1998 November 12, I set up a 5-in. clock-driven SCT at Delta, Pennsylvania, near York</a:t>
            </a:r>
          </a:p>
          <a:p>
            <a:pPr eaLnBrk="1" hangingPunct="1">
              <a:lnSpc>
                <a:spcPct val="90000"/>
              </a:lnSpc>
              <a:defRPr/>
            </a:pPr>
            <a:r>
              <a:rPr lang="en-US" sz="2400" dirty="0" smtClean="0"/>
              <a:t>I left a student there after showing him how to make adjustments to keep the star in the field of view, and set up another telescope about 0.5 km away to record the event</a:t>
            </a:r>
          </a:p>
          <a:p>
            <a:pPr eaLnBrk="1" hangingPunct="1">
              <a:lnSpc>
                <a:spcPct val="90000"/>
              </a:lnSpc>
              <a:defRPr/>
            </a:pPr>
            <a:r>
              <a:rPr lang="en-US" sz="2400" dirty="0" smtClean="0"/>
              <a:t>When I came back, he was excited to see the multiple </a:t>
            </a:r>
            <a:r>
              <a:rPr lang="en-US" sz="2400" dirty="0" err="1" smtClean="0"/>
              <a:t>occultations</a:t>
            </a:r>
            <a:r>
              <a:rPr lang="en-US" sz="2400" dirty="0" smtClean="0"/>
              <a:t> of the star. “Did you make any adjustments?” “No”.  “At least, you were there to protect the equipment”.</a:t>
            </a:r>
          </a:p>
          <a:p>
            <a:pPr eaLnBrk="1" hangingPunct="1">
              <a:lnSpc>
                <a:spcPct val="90000"/>
              </a:lnSpc>
              <a:defRPr/>
            </a:pPr>
            <a:r>
              <a:rPr lang="en-US" sz="2400" dirty="0" smtClean="0"/>
              <a:t>“Actually, it was the other way around. Whenever a car drove by, I hid behind the telescope box.”</a:t>
            </a:r>
          </a:p>
          <a:p>
            <a:pPr marL="0" indent="0" eaLnBrk="1" hangingPunct="1">
              <a:lnSpc>
                <a:spcPct val="90000"/>
              </a:lnSpc>
              <a:buFontTx/>
              <a:buNone/>
              <a:defRPr/>
            </a:pPr>
            <a:endParaRPr lang="en-US" sz="28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smtClean="0"/>
              <a:t>2001 Dec. 21 Grazing Occultation of 4.0-mag. </a:t>
            </a:r>
            <a:r>
              <a:rPr lang="en-US" altLang="en-US" smtClean="0">
                <a:sym typeface="Symbol" pitchFamily="18" charset="2"/>
              </a:rPr>
              <a:t></a:t>
            </a:r>
            <a:r>
              <a:rPr lang="en-US" altLang="en-US" baseline="30000" smtClean="0">
                <a:sym typeface="Symbol" pitchFamily="18" charset="2"/>
              </a:rPr>
              <a:t>2</a:t>
            </a:r>
            <a:r>
              <a:rPr lang="en-US" altLang="en-US" smtClean="0">
                <a:sym typeface="Symbol" pitchFamily="18" charset="2"/>
              </a:rPr>
              <a:t> Aqr</a:t>
            </a:r>
            <a:endParaRPr lang="en-US" altLang="en-US" smtClean="0"/>
          </a:p>
        </p:txBody>
      </p:sp>
      <p:sp>
        <p:nvSpPr>
          <p:cNvPr id="24579" name="Rectangle 3"/>
          <p:cNvSpPr>
            <a:spLocks noGrp="1" noChangeArrowheads="1"/>
          </p:cNvSpPr>
          <p:nvPr>
            <p:ph type="body" idx="1"/>
          </p:nvPr>
        </p:nvSpPr>
        <p:spPr/>
        <p:txBody>
          <a:bodyPr/>
          <a:lstStyle/>
          <a:p>
            <a:pPr>
              <a:lnSpc>
                <a:spcPct val="90000"/>
              </a:lnSpc>
            </a:pPr>
            <a:r>
              <a:rPr lang="en-US" altLang="en-US" sz="2800" smtClean="0"/>
              <a:t>Moon 32%+, Cusp Angle 12S</a:t>
            </a:r>
          </a:p>
          <a:p>
            <a:pPr>
              <a:lnSpc>
                <a:spcPct val="90000"/>
              </a:lnSpc>
            </a:pPr>
            <a:r>
              <a:rPr lang="en-US" altLang="en-US" sz="2800" smtClean="0"/>
              <a:t>Observed from 8 stations at Kitty Hawk, North Carolina, by only </a:t>
            </a:r>
            <a:r>
              <a:rPr lang="en-US" altLang="en-US" sz="2800" b="1" smtClean="0"/>
              <a:t>4</a:t>
            </a:r>
            <a:r>
              <a:rPr lang="en-US" altLang="en-US" sz="2800" smtClean="0"/>
              <a:t> observers. Kitty Hawk has many summer homes, unoccupied on a December weekday, so we had many safe places to set up telescopes 1 to 2 hours before the graze.</a:t>
            </a:r>
          </a:p>
          <a:p>
            <a:pPr>
              <a:lnSpc>
                <a:spcPct val="90000"/>
              </a:lnSpc>
            </a:pPr>
            <a:r>
              <a:rPr lang="en-US" altLang="en-US" sz="2800" smtClean="0"/>
              <a:t>4 of the video stations were unattended</a:t>
            </a:r>
          </a:p>
          <a:p>
            <a:pPr>
              <a:lnSpc>
                <a:spcPct val="90000"/>
              </a:lnSpc>
            </a:pPr>
            <a:r>
              <a:rPr lang="en-US" altLang="en-US" sz="2800" smtClean="0"/>
              <a:t>Also observed from 6 stations in Georgia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8"/>
          <p:cNvSpPr>
            <a:spLocks noChangeArrowheads="1"/>
          </p:cNvSpPr>
          <p:nvPr/>
        </p:nvSpPr>
        <p:spPr bwMode="auto">
          <a:xfrm>
            <a:off x="2238375" y="238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p>
        </p:txBody>
      </p:sp>
      <p:pic>
        <p:nvPicPr>
          <p:cNvPr id="25603" name="Picture 1027" descr="kittyhw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375" y="238125"/>
            <a:ext cx="4667250" cy="638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a:xfrm>
            <a:off x="685800" y="0"/>
            <a:ext cx="7772400" cy="762000"/>
          </a:xfrm>
        </p:spPr>
        <p:txBody>
          <a:bodyPr/>
          <a:lstStyle/>
          <a:p>
            <a:r>
              <a:rPr lang="en-US" altLang="en-US" sz="3600" smtClean="0"/>
              <a:t>My Telescopes for Remote Observation</a:t>
            </a:r>
          </a:p>
        </p:txBody>
      </p:sp>
      <p:pic>
        <p:nvPicPr>
          <p:cNvPr id="26627" name="Picture 1028" descr="C:\graze\remotvid\dsc0036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800100"/>
            <a:ext cx="7620000"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228600"/>
            <a:ext cx="7772400" cy="152400"/>
          </a:xfrm>
        </p:spPr>
        <p:txBody>
          <a:bodyPr/>
          <a:lstStyle/>
          <a:p>
            <a:endParaRPr lang="en-US" altLang="en-US" smtClean="0"/>
          </a:p>
        </p:txBody>
      </p:sp>
      <p:sp>
        <p:nvSpPr>
          <p:cNvPr id="27651" name="Rectangle 4"/>
          <p:cNvSpPr>
            <a:spLocks noChangeArrowheads="1"/>
          </p:cNvSpPr>
          <p:nvPr/>
        </p:nvSpPr>
        <p:spPr bwMode="auto">
          <a:xfrm>
            <a:off x="561975" y="195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p>
        </p:txBody>
      </p:sp>
      <p:pic>
        <p:nvPicPr>
          <p:cNvPr id="27652" name="Picture 3" descr="011221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195263"/>
            <a:ext cx="8020050" cy="646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smileyfac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638" y="0"/>
            <a:ext cx="92916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Diagram 3"/>
          <p:cNvGraphicFramePr/>
          <p:nvPr/>
        </p:nvGraphicFramePr>
        <p:xfrm>
          <a:off x="2057400" y="0"/>
          <a:ext cx="8229600" cy="243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04800" y="0"/>
            <a:ext cx="8458200" cy="685800"/>
          </a:xfrm>
        </p:spPr>
        <p:txBody>
          <a:bodyPr/>
          <a:lstStyle/>
          <a:p>
            <a:r>
              <a:rPr lang="en-US" altLang="en-US" sz="4000" smtClean="0"/>
              <a:t>Mighty Midi – Orion 80mm short tube</a:t>
            </a:r>
          </a:p>
        </p:txBody>
      </p:sp>
      <p:pic>
        <p:nvPicPr>
          <p:cNvPr id="29699" name="Picture 5" descr="MM_DD59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95400" y="762000"/>
            <a:ext cx="4079875" cy="6096000"/>
          </a:xfrm>
        </p:spPr>
      </p:pic>
      <p:sp>
        <p:nvSpPr>
          <p:cNvPr id="29700" name="Text Box 7"/>
          <p:cNvSpPr txBox="1">
            <a:spLocks noChangeArrowheads="1"/>
          </p:cNvSpPr>
          <p:nvPr/>
        </p:nvSpPr>
        <p:spPr bwMode="auto">
          <a:xfrm>
            <a:off x="5775325" y="639763"/>
            <a:ext cx="2987675" cy="600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a:t>Can record</a:t>
            </a:r>
          </a:p>
          <a:p>
            <a:pPr eaLnBrk="1" hangingPunct="1">
              <a:spcBef>
                <a:spcPct val="0"/>
              </a:spcBef>
              <a:buFontTx/>
              <a:buNone/>
            </a:pPr>
            <a:r>
              <a:rPr lang="en-US" altLang="en-US" sz="2400"/>
              <a:t>occultations of stars</a:t>
            </a:r>
          </a:p>
          <a:p>
            <a:pPr eaLnBrk="1" hangingPunct="1">
              <a:spcBef>
                <a:spcPct val="0"/>
              </a:spcBef>
              <a:buFontTx/>
              <a:buNone/>
            </a:pPr>
            <a:r>
              <a:rPr lang="en-US" altLang="en-US" sz="2400"/>
              <a:t>to mag. 11.0, even</a:t>
            </a:r>
          </a:p>
          <a:p>
            <a:pPr eaLnBrk="1" hangingPunct="1">
              <a:spcBef>
                <a:spcPct val="0"/>
              </a:spcBef>
              <a:buFontTx/>
              <a:buNone/>
            </a:pPr>
            <a:r>
              <a:rPr lang="en-US" altLang="en-US" sz="2400"/>
              <a:t>mag. 11.3 under</a:t>
            </a:r>
          </a:p>
          <a:p>
            <a:pPr eaLnBrk="1" hangingPunct="1">
              <a:spcBef>
                <a:spcPct val="0"/>
              </a:spcBef>
              <a:buFontTx/>
              <a:buNone/>
            </a:pPr>
            <a:r>
              <a:rPr lang="en-US" altLang="en-US" sz="2400"/>
              <a:t>good conditions; these work better for grazes</a:t>
            </a:r>
          </a:p>
          <a:p>
            <a:pPr eaLnBrk="1" hangingPunct="1">
              <a:spcBef>
                <a:spcPct val="0"/>
              </a:spcBef>
              <a:buFontTx/>
              <a:buNone/>
            </a:pPr>
            <a:endParaRPr lang="en-US" altLang="en-US" sz="2400"/>
          </a:p>
          <a:p>
            <a:pPr eaLnBrk="1" hangingPunct="1">
              <a:spcBef>
                <a:spcPct val="0"/>
              </a:spcBef>
              <a:buFontTx/>
              <a:buNone/>
            </a:pPr>
            <a:r>
              <a:rPr lang="en-US" altLang="en-US" sz="2400"/>
              <a:t>I use visual finder</a:t>
            </a:r>
          </a:p>
          <a:p>
            <a:pPr eaLnBrk="1" hangingPunct="1">
              <a:spcBef>
                <a:spcPct val="0"/>
              </a:spcBef>
              <a:buFontTx/>
              <a:buNone/>
            </a:pPr>
            <a:r>
              <a:rPr lang="en-US" altLang="en-US" sz="2400"/>
              <a:t>scope and $60</a:t>
            </a:r>
          </a:p>
          <a:p>
            <a:pPr eaLnBrk="1" hangingPunct="1">
              <a:spcBef>
                <a:spcPct val="0"/>
              </a:spcBef>
              <a:buFontTx/>
              <a:buNone/>
            </a:pPr>
            <a:r>
              <a:rPr lang="en-US" altLang="en-US" sz="2400"/>
              <a:t>Quantanray tripod</a:t>
            </a:r>
          </a:p>
          <a:p>
            <a:pPr eaLnBrk="1" hangingPunct="1">
              <a:spcBef>
                <a:spcPct val="0"/>
              </a:spcBef>
              <a:buFontTx/>
              <a:buNone/>
            </a:pPr>
            <a:r>
              <a:rPr lang="en-US" altLang="en-US" sz="2400"/>
              <a:t>while scotty uses a</a:t>
            </a:r>
          </a:p>
          <a:p>
            <a:pPr eaLnBrk="1" hangingPunct="1">
              <a:spcBef>
                <a:spcPct val="0"/>
              </a:spcBef>
              <a:buFontTx/>
              <a:buNone/>
            </a:pPr>
            <a:r>
              <a:rPr lang="en-US" altLang="en-US" sz="2400"/>
              <a:t>mighty mini video</a:t>
            </a:r>
          </a:p>
          <a:p>
            <a:pPr eaLnBrk="1" hangingPunct="1">
              <a:spcBef>
                <a:spcPct val="0"/>
              </a:spcBef>
              <a:buFontTx/>
              <a:buNone/>
            </a:pPr>
            <a:r>
              <a:rPr lang="en-US" altLang="en-US" sz="2400"/>
              <a:t>as the finder and</a:t>
            </a:r>
          </a:p>
          <a:p>
            <a:pPr eaLnBrk="1" hangingPunct="1">
              <a:spcBef>
                <a:spcPct val="0"/>
              </a:spcBef>
              <a:buFontTx/>
              <a:buNone/>
            </a:pPr>
            <a:r>
              <a:rPr lang="en-US" altLang="en-US" sz="2400"/>
              <a:t>MX-350 tripod</a:t>
            </a:r>
          </a:p>
          <a:p>
            <a:pPr eaLnBrk="1" hangingPunct="1">
              <a:spcBef>
                <a:spcPct val="0"/>
              </a:spcBef>
              <a:buFontTx/>
              <a:buNone/>
            </a:pPr>
            <a:r>
              <a:rPr lang="en-US" altLang="en-US" sz="2400"/>
              <a:t>(not as sturdy as the</a:t>
            </a:r>
          </a:p>
          <a:p>
            <a:pPr eaLnBrk="1" hangingPunct="1">
              <a:spcBef>
                <a:spcPct val="0"/>
              </a:spcBef>
              <a:buFontTx/>
              <a:buNone/>
            </a:pPr>
            <a:r>
              <a:rPr lang="en-US" altLang="en-US" sz="2400"/>
              <a:t>Quantanray)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t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2213" y="228600"/>
            <a:ext cx="4270375"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5"/>
          <p:cNvSpPr txBox="1">
            <a:spLocks noChangeArrowheads="1"/>
          </p:cNvSpPr>
          <p:nvPr/>
        </p:nvSpPr>
        <p:spPr bwMode="auto">
          <a:xfrm>
            <a:off x="2819400" y="3200400"/>
            <a:ext cx="3505200" cy="45720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a:solidFill>
                  <a:schemeClr val="bg1"/>
                </a:solidFill>
              </a:rPr>
              <a:t>Eta Geminorum - Graze</a:t>
            </a:r>
          </a:p>
        </p:txBody>
      </p:sp>
      <p:pic>
        <p:nvPicPr>
          <p:cNvPr id="30724" name="Picture 8" descr="crescen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81000"/>
            <a:ext cx="4191000" cy="264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9" descr="MM_DD59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4038600"/>
            <a:ext cx="16319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Line 10"/>
          <p:cNvSpPr>
            <a:spLocks noChangeShapeType="1"/>
          </p:cNvSpPr>
          <p:nvPr/>
        </p:nvSpPr>
        <p:spPr bwMode="auto">
          <a:xfrm>
            <a:off x="5105400" y="533400"/>
            <a:ext cx="1066800" cy="762000"/>
          </a:xfrm>
          <a:prstGeom prst="line">
            <a:avLst/>
          </a:prstGeom>
          <a:noFill/>
          <a:ln w="158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3" name="AutoShape 11"/>
          <p:cNvSpPr>
            <a:spLocks noChangeArrowheads="1"/>
          </p:cNvSpPr>
          <p:nvPr/>
        </p:nvSpPr>
        <p:spPr bwMode="auto">
          <a:xfrm>
            <a:off x="4945063" y="392113"/>
            <a:ext cx="304800" cy="2286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30728" name="TextBox 1"/>
          <p:cNvSpPr txBox="1">
            <a:spLocks noChangeArrowheads="1"/>
          </p:cNvSpPr>
          <p:nvPr/>
        </p:nvSpPr>
        <p:spPr bwMode="auto">
          <a:xfrm>
            <a:off x="6934200" y="381000"/>
            <a:ext cx="236220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dirty="0"/>
              <a:t>Grazing </a:t>
            </a:r>
          </a:p>
          <a:p>
            <a:pPr eaLnBrk="1" hangingPunct="1">
              <a:spcBef>
                <a:spcPct val="0"/>
              </a:spcBef>
              <a:buFontTx/>
              <a:buNone/>
            </a:pPr>
            <a:r>
              <a:rPr lang="en-US" altLang="en-US" sz="2400" dirty="0"/>
              <a:t>Occultation of</a:t>
            </a:r>
          </a:p>
          <a:p>
            <a:pPr eaLnBrk="1" hangingPunct="1">
              <a:spcBef>
                <a:spcPct val="0"/>
              </a:spcBef>
              <a:buFontTx/>
              <a:buNone/>
            </a:pPr>
            <a:r>
              <a:rPr lang="en-US" altLang="en-US" sz="2400" dirty="0"/>
              <a:t>3.5-mag. eta</a:t>
            </a:r>
          </a:p>
          <a:p>
            <a:pPr eaLnBrk="1" hangingPunct="1">
              <a:spcBef>
                <a:spcPct val="0"/>
              </a:spcBef>
              <a:buFontTx/>
              <a:buNone/>
            </a:pPr>
            <a:r>
              <a:rPr lang="en-US" altLang="en-US" sz="2400" dirty="0"/>
              <a:t>Geminorum in</a:t>
            </a:r>
          </a:p>
          <a:p>
            <a:pPr eaLnBrk="1" hangingPunct="1">
              <a:spcBef>
                <a:spcPct val="0"/>
              </a:spcBef>
              <a:buFontTx/>
              <a:buNone/>
            </a:pPr>
            <a:r>
              <a:rPr lang="en-US" altLang="en-US" sz="2400" dirty="0"/>
              <a:t>Arizona,</a:t>
            </a:r>
          </a:p>
          <a:p>
            <a:pPr eaLnBrk="1" hangingPunct="1">
              <a:spcBef>
                <a:spcPct val="0"/>
              </a:spcBef>
              <a:buFontTx/>
              <a:buNone/>
            </a:pPr>
            <a:r>
              <a:rPr lang="en-US" altLang="en-US" sz="2400" dirty="0"/>
              <a:t>2011 April 10,</a:t>
            </a:r>
          </a:p>
          <a:p>
            <a:pPr eaLnBrk="1" hangingPunct="1">
              <a:spcBef>
                <a:spcPct val="0"/>
              </a:spcBef>
              <a:buFontTx/>
              <a:buNone/>
            </a:pPr>
            <a:r>
              <a:rPr lang="en-US" altLang="en-US" sz="2400" dirty="0"/>
              <a:t>my first success</a:t>
            </a:r>
          </a:p>
          <a:p>
            <a:pPr eaLnBrk="1" hangingPunct="1">
              <a:spcBef>
                <a:spcPct val="0"/>
              </a:spcBef>
              <a:buFontTx/>
              <a:buNone/>
            </a:pPr>
            <a:r>
              <a:rPr lang="en-US" altLang="en-US" sz="2400" dirty="0"/>
              <a:t>with </a:t>
            </a:r>
            <a:r>
              <a:rPr lang="en-US" altLang="en-US" sz="2400" dirty="0" smtClean="0"/>
              <a:t>remote</a:t>
            </a:r>
          </a:p>
          <a:p>
            <a:pPr eaLnBrk="1" hangingPunct="1">
              <a:spcBef>
                <a:spcPct val="0"/>
              </a:spcBef>
              <a:buFontTx/>
              <a:buNone/>
            </a:pPr>
            <a:r>
              <a:rPr lang="en-US" altLang="en-US" sz="2400" dirty="0" smtClean="0"/>
              <a:t>mini/midi </a:t>
            </a:r>
            <a:r>
              <a:rPr lang="en-US" altLang="en-US" sz="2400" dirty="0"/>
              <a:t>stations (a humiliating defeat, it was machines, 3; humans, 0)</a:t>
            </a:r>
          </a:p>
          <a:p>
            <a:pPr eaLnBrk="1" hangingPunct="1">
              <a:spcBef>
                <a:spcPct val="0"/>
              </a:spcBef>
              <a:buFontTx/>
              <a:buNone/>
            </a:pPr>
            <a:r>
              <a:rPr lang="en-US" altLang="en-US" sz="2400" dirty="0"/>
              <a:t>Moon 36%+</a:t>
            </a:r>
          </a:p>
          <a:p>
            <a:pPr eaLnBrk="1" hangingPunct="1">
              <a:spcBef>
                <a:spcPct val="0"/>
              </a:spcBef>
              <a:buFontTx/>
              <a:buNone/>
            </a:pPr>
            <a:r>
              <a:rPr lang="en-US" altLang="en-US" sz="2400" dirty="0"/>
              <a:t>Cusp Angle 15N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152400"/>
            <a:ext cx="8229600" cy="685800"/>
          </a:xfrm>
        </p:spPr>
        <p:txBody>
          <a:bodyPr/>
          <a:lstStyle/>
          <a:p>
            <a:r>
              <a:rPr lang="en-US" altLang="en-US" sz="4000" smtClean="0"/>
              <a:t>Stations on N. 387</a:t>
            </a:r>
            <a:r>
              <a:rPr lang="en-US" altLang="en-US" sz="4000" baseline="30000" smtClean="0"/>
              <a:t>th</a:t>
            </a:r>
            <a:r>
              <a:rPr lang="en-US" altLang="en-US" sz="4000" smtClean="0"/>
              <a:t> Ave.</a:t>
            </a:r>
            <a:endParaRPr lang="en-US" altLang="en-US" sz="3200" smtClean="0"/>
          </a:p>
        </p:txBody>
      </p:sp>
      <p:pic>
        <p:nvPicPr>
          <p:cNvPr id="31747" name="Picture 5" descr="20110410_etaGem_38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841375"/>
            <a:ext cx="8382000" cy="593407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48" name="Oval 7"/>
          <p:cNvSpPr>
            <a:spLocks noChangeArrowheads="1"/>
          </p:cNvSpPr>
          <p:nvPr/>
        </p:nvSpPr>
        <p:spPr bwMode="auto">
          <a:xfrm>
            <a:off x="4267200" y="1416050"/>
            <a:ext cx="152400" cy="15240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p>
        </p:txBody>
      </p:sp>
      <p:sp>
        <p:nvSpPr>
          <p:cNvPr id="31749" name="Oval 8"/>
          <p:cNvSpPr>
            <a:spLocks noChangeArrowheads="1"/>
          </p:cNvSpPr>
          <p:nvPr/>
        </p:nvSpPr>
        <p:spPr bwMode="auto">
          <a:xfrm>
            <a:off x="4267200" y="2209800"/>
            <a:ext cx="152400" cy="15240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p>
        </p:txBody>
      </p:sp>
      <p:sp>
        <p:nvSpPr>
          <p:cNvPr id="31750" name="Oval 9"/>
          <p:cNvSpPr>
            <a:spLocks noChangeArrowheads="1"/>
          </p:cNvSpPr>
          <p:nvPr/>
        </p:nvSpPr>
        <p:spPr bwMode="auto">
          <a:xfrm>
            <a:off x="4267200" y="3581400"/>
            <a:ext cx="152400" cy="15240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p>
        </p:txBody>
      </p:sp>
      <p:sp>
        <p:nvSpPr>
          <p:cNvPr id="31751" name="Oval 10"/>
          <p:cNvSpPr>
            <a:spLocks noChangeArrowheads="1"/>
          </p:cNvSpPr>
          <p:nvPr/>
        </p:nvSpPr>
        <p:spPr bwMode="auto">
          <a:xfrm>
            <a:off x="4176713" y="27432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p>
        </p:txBody>
      </p:sp>
      <p:sp>
        <p:nvSpPr>
          <p:cNvPr id="31752" name="Text Box 11"/>
          <p:cNvSpPr txBox="1">
            <a:spLocks noChangeArrowheads="1"/>
          </p:cNvSpPr>
          <p:nvPr/>
        </p:nvSpPr>
        <p:spPr bwMode="auto">
          <a:xfrm>
            <a:off x="4403725" y="1306513"/>
            <a:ext cx="1031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400">
                <a:solidFill>
                  <a:srgbClr val="00FF00"/>
                </a:solidFill>
              </a:rPr>
              <a:t>N. Remote</a:t>
            </a:r>
          </a:p>
        </p:txBody>
      </p:sp>
      <p:sp>
        <p:nvSpPr>
          <p:cNvPr id="31753" name="Text Box 12"/>
          <p:cNvSpPr txBox="1">
            <a:spLocks noChangeArrowheads="1"/>
          </p:cNvSpPr>
          <p:nvPr/>
        </p:nvSpPr>
        <p:spPr bwMode="auto">
          <a:xfrm>
            <a:off x="4479925" y="20939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p>
        </p:txBody>
      </p:sp>
      <p:sp>
        <p:nvSpPr>
          <p:cNvPr id="31754" name="Text Box 14"/>
          <p:cNvSpPr txBox="1">
            <a:spLocks noChangeArrowheads="1"/>
          </p:cNvSpPr>
          <p:nvPr/>
        </p:nvSpPr>
        <p:spPr bwMode="auto">
          <a:xfrm>
            <a:off x="5318125" y="2398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p>
        </p:txBody>
      </p:sp>
      <p:sp>
        <p:nvSpPr>
          <p:cNvPr id="31755" name="Text Box 16"/>
          <p:cNvSpPr txBox="1">
            <a:spLocks noChangeArrowheads="1"/>
          </p:cNvSpPr>
          <p:nvPr/>
        </p:nvSpPr>
        <p:spPr bwMode="auto">
          <a:xfrm>
            <a:off x="4419600" y="2133600"/>
            <a:ext cx="14414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400">
                <a:solidFill>
                  <a:srgbClr val="00FF00"/>
                </a:solidFill>
              </a:rPr>
              <a:t>Cen. Remote</a:t>
            </a:r>
          </a:p>
        </p:txBody>
      </p:sp>
      <p:sp>
        <p:nvSpPr>
          <p:cNvPr id="31756" name="Text Box 17"/>
          <p:cNvSpPr txBox="1">
            <a:spLocks noChangeArrowheads="1"/>
          </p:cNvSpPr>
          <p:nvPr/>
        </p:nvSpPr>
        <p:spPr bwMode="auto">
          <a:xfrm>
            <a:off x="4343400" y="3505200"/>
            <a:ext cx="10826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400">
                <a:solidFill>
                  <a:srgbClr val="00FF00"/>
                </a:solidFill>
              </a:rPr>
              <a:t>S. Remote</a:t>
            </a:r>
          </a:p>
        </p:txBody>
      </p:sp>
      <p:sp>
        <p:nvSpPr>
          <p:cNvPr id="31757" name="Text Box 18"/>
          <p:cNvSpPr txBox="1">
            <a:spLocks noChangeArrowheads="1"/>
          </p:cNvSpPr>
          <p:nvPr/>
        </p:nvSpPr>
        <p:spPr bwMode="auto">
          <a:xfrm>
            <a:off x="3352800" y="2754313"/>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400">
                <a:solidFill>
                  <a:srgbClr val="FF3300"/>
                </a:solidFill>
              </a:rPr>
              <a:t>Attended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oonsm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13" y="838200"/>
            <a:ext cx="8497887"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1"/>
          <p:cNvSpPr txBox="1">
            <a:spLocks noChangeArrowheads="1"/>
          </p:cNvSpPr>
          <p:nvPr/>
        </p:nvSpPr>
        <p:spPr bwMode="auto">
          <a:xfrm>
            <a:off x="1905000" y="304800"/>
            <a:ext cx="5943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3600"/>
              <a:t>  Lunar Occultation Geometry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04800" y="0"/>
            <a:ext cx="8458200" cy="685800"/>
          </a:xfrm>
        </p:spPr>
        <p:txBody>
          <a:bodyPr/>
          <a:lstStyle/>
          <a:p>
            <a:r>
              <a:rPr lang="en-US" altLang="en-US" sz="4000" smtClean="0"/>
              <a:t>Comparison of Kaguya &amp; LRO profiles</a:t>
            </a:r>
          </a:p>
        </p:txBody>
      </p:sp>
      <p:sp>
        <p:nvSpPr>
          <p:cNvPr id="32771" name="Text Box 7"/>
          <p:cNvSpPr txBox="1">
            <a:spLocks noChangeArrowheads="1"/>
          </p:cNvSpPr>
          <p:nvPr/>
        </p:nvSpPr>
        <p:spPr bwMode="auto">
          <a:xfrm>
            <a:off x="5199063" y="639763"/>
            <a:ext cx="3944937" cy="563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a:t>Here is a recent reduction of observations of the 2011 April 10</a:t>
            </a:r>
            <a:r>
              <a:rPr lang="en-US" altLang="en-US" sz="2400" baseline="30000"/>
              <a:t>th</a:t>
            </a:r>
            <a:r>
              <a:rPr lang="en-US" altLang="en-US" sz="2400"/>
              <a:t> eta Geminorum graze by Dr. Mitsuru S</a:t>
            </a:r>
            <a:r>
              <a:rPr lang="en-US" altLang="en-US" sz="2400">
                <a:cs typeface="Times New Roman" pitchFamily="18" charset="0"/>
              </a:rPr>
              <a:t>ôma at the </a:t>
            </a:r>
            <a:endParaRPr lang="en-US" altLang="en-US" sz="2400"/>
          </a:p>
          <a:p>
            <a:pPr eaLnBrk="1" hangingPunct="1">
              <a:spcBef>
                <a:spcPct val="0"/>
              </a:spcBef>
              <a:buFontTx/>
              <a:buNone/>
            </a:pPr>
            <a:r>
              <a:rPr lang="en-US" altLang="en-US" sz="2400"/>
              <a:t>Japanese National Observatory. The profiles are close, but LRO’s, with more orbits and points than Kaguya, is more accurate near Axis Angles 14.3 and 15.4.</a:t>
            </a:r>
          </a:p>
          <a:p>
            <a:pPr eaLnBrk="1" hangingPunct="1">
              <a:spcBef>
                <a:spcPct val="0"/>
              </a:spcBef>
              <a:buFontTx/>
              <a:buNone/>
            </a:pPr>
            <a:endParaRPr lang="en-US" altLang="en-US" sz="2400"/>
          </a:p>
          <a:p>
            <a:pPr eaLnBrk="1" hangingPunct="1">
              <a:spcBef>
                <a:spcPct val="0"/>
              </a:spcBef>
              <a:buFontTx/>
              <a:buNone/>
            </a:pPr>
            <a:r>
              <a:rPr lang="en-US" altLang="en-US" sz="2400"/>
              <a:t>With multiple stations and LRO data, there are still new things that can be done with grazing occultations!</a:t>
            </a:r>
          </a:p>
        </p:txBody>
      </p:sp>
      <p:pic>
        <p:nvPicPr>
          <p:cNvPr id="3277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0"/>
            <a:ext cx="5122863" cy="603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52400" y="0"/>
            <a:ext cx="9525000" cy="990600"/>
          </a:xfrm>
        </p:spPr>
        <p:txBody>
          <a:bodyPr/>
          <a:lstStyle/>
          <a:p>
            <a:r>
              <a:rPr lang="en-US" altLang="en-US" sz="2600" dirty="0" smtClean="0">
                <a:sym typeface="Symbol" pitchFamily="18" charset="2"/>
              </a:rPr>
              <a:t>Graze of 4.9-mag. </a:t>
            </a:r>
            <a:r>
              <a:rPr lang="en-US" altLang="en-US" sz="2600" baseline="30000" dirty="0" smtClean="0">
                <a:sym typeface="Symbol" pitchFamily="18" charset="2"/>
              </a:rPr>
              <a:t>2</a:t>
            </a:r>
            <a:r>
              <a:rPr lang="en-US" altLang="en-US" sz="2600" dirty="0" smtClean="0">
                <a:sym typeface="Symbol" pitchFamily="18" charset="2"/>
              </a:rPr>
              <a:t> Tauri (ZC 628) over Minneapolis, Minn.</a:t>
            </a:r>
            <a:br>
              <a:rPr lang="en-US" altLang="en-US" sz="2600" dirty="0" smtClean="0">
                <a:sym typeface="Symbol" pitchFamily="18" charset="2"/>
              </a:rPr>
            </a:br>
            <a:r>
              <a:rPr lang="en-US" altLang="en-US" sz="2600" dirty="0" smtClean="0">
                <a:sym typeface="Symbol" pitchFamily="18" charset="2"/>
              </a:rPr>
              <a:t>on 2012 Aug. 11, Moon 35%-, CA 2N</a:t>
            </a:r>
          </a:p>
        </p:txBody>
      </p:sp>
      <p:sp>
        <p:nvSpPr>
          <p:cNvPr id="33795" name="TextBox 2"/>
          <p:cNvSpPr txBox="1">
            <a:spLocks noChangeArrowheads="1"/>
          </p:cNvSpPr>
          <p:nvPr/>
        </p:nvSpPr>
        <p:spPr bwMode="auto">
          <a:xfrm>
            <a:off x="5638800" y="1189038"/>
            <a:ext cx="3505200"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000" dirty="0" smtClean="0"/>
          </a:p>
          <a:p>
            <a:pPr eaLnBrk="1" hangingPunct="1">
              <a:spcBef>
                <a:spcPct val="0"/>
              </a:spcBef>
              <a:buFontTx/>
              <a:buNone/>
            </a:pPr>
            <a:r>
              <a:rPr lang="en-US" altLang="en-US" sz="2200" dirty="0" smtClean="0">
                <a:solidFill>
                  <a:srgbClr val="FF0000"/>
                </a:solidFill>
              </a:rPr>
              <a:t>Produced with Occult 4 &amp; at</a:t>
            </a:r>
          </a:p>
          <a:p>
            <a:pPr eaLnBrk="1" hangingPunct="1">
              <a:spcBef>
                <a:spcPct val="0"/>
              </a:spcBef>
              <a:buFontTx/>
              <a:buNone/>
            </a:pPr>
            <a:r>
              <a:rPr lang="en-US" altLang="en-US" sz="2200" u="sng" dirty="0">
                <a:solidFill>
                  <a:srgbClr val="FF0000"/>
                </a:solidFill>
              </a:rPr>
              <a:t>http://www.timerson.net/iota</a:t>
            </a:r>
            <a:r>
              <a:rPr lang="en-US" altLang="en-US" sz="2200" u="sng" dirty="0"/>
              <a:t>/</a:t>
            </a:r>
          </a:p>
          <a:p>
            <a:pPr eaLnBrk="1" hangingPunct="1">
              <a:spcBef>
                <a:spcPct val="0"/>
              </a:spcBef>
              <a:buFontTx/>
              <a:buNone/>
            </a:pPr>
            <a:endParaRPr lang="en-US" altLang="en-US" sz="2000" dirty="0"/>
          </a:p>
          <a:p>
            <a:pPr eaLnBrk="1" hangingPunct="1">
              <a:spcBef>
                <a:spcPct val="0"/>
              </a:spcBef>
              <a:buFontTx/>
              <a:buNone/>
            </a:pPr>
            <a:r>
              <a:rPr lang="en-US" altLang="en-US" sz="2000" dirty="0" smtClean="0"/>
              <a:t>I </a:t>
            </a:r>
            <a:r>
              <a:rPr lang="en-US" altLang="en-US" sz="2000" dirty="0"/>
              <a:t>made plans to observe it from near Grant.  With the small cusp angle, I thought that there would be too much glare to record with midi systems, but I took 2 of them, to try, and 2 </a:t>
            </a:r>
          </a:p>
          <a:p>
            <a:pPr eaLnBrk="1" hangingPunct="1">
              <a:spcBef>
                <a:spcPct val="0"/>
              </a:spcBef>
              <a:buFontTx/>
              <a:buNone/>
            </a:pPr>
            <a:r>
              <a:rPr lang="en-US" altLang="en-US" sz="2000" dirty="0"/>
              <a:t>4-inch SCT’s for attended stations that Joan and I ran.  But like in Arizona, the machines triumphed; it was machines, 2, humans, 0.  Station 3 recorded 6 D’s and 6 R’s; I’ll play the video.</a:t>
            </a:r>
            <a:endParaRPr lang="en-US" altLang="en-US" sz="1800" dirty="0"/>
          </a:p>
        </p:txBody>
      </p:sp>
      <p:pic>
        <p:nvPicPr>
          <p:cNvPr id="3379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88" y="1435100"/>
            <a:ext cx="5476875" cy="426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Box 3"/>
          <p:cNvSpPr txBox="1">
            <a:spLocks noChangeArrowheads="1"/>
          </p:cNvSpPr>
          <p:nvPr/>
        </p:nvSpPr>
        <p:spPr bwMode="auto">
          <a:xfrm>
            <a:off x="4022725" y="2011363"/>
            <a:ext cx="4937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b="1"/>
              <a:t>__</a:t>
            </a:r>
          </a:p>
        </p:txBody>
      </p:sp>
      <p:sp>
        <p:nvSpPr>
          <p:cNvPr id="33798" name="TextBox 4"/>
          <p:cNvSpPr txBox="1">
            <a:spLocks noChangeArrowheads="1"/>
          </p:cNvSpPr>
          <p:nvPr/>
        </p:nvSpPr>
        <p:spPr bwMode="auto">
          <a:xfrm>
            <a:off x="26988" y="5867400"/>
            <a:ext cx="54768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000"/>
              <a:t>Station 4’s single R indicates a south shift of about 200m; we can still determine corrections to stellar proper motions from graze observations</a:t>
            </a:r>
          </a:p>
        </p:txBody>
      </p:sp>
      <p:sp>
        <p:nvSpPr>
          <p:cNvPr id="2" name="TextBox 1"/>
          <p:cNvSpPr txBox="1"/>
          <p:nvPr/>
        </p:nvSpPr>
        <p:spPr>
          <a:xfrm>
            <a:off x="152400" y="914400"/>
            <a:ext cx="8686800" cy="523220"/>
          </a:xfrm>
          <a:prstGeom prst="rect">
            <a:avLst/>
          </a:prstGeom>
          <a:noFill/>
        </p:spPr>
        <p:txBody>
          <a:bodyPr wrap="square" rtlCol="0">
            <a:spAutoFit/>
          </a:bodyPr>
          <a:lstStyle/>
          <a:p>
            <a:r>
              <a:rPr lang="en-US" sz="2800" dirty="0" smtClean="0"/>
              <a:t>   </a:t>
            </a:r>
            <a:r>
              <a:rPr lang="en-US" sz="2800" b="1" dirty="0" smtClean="0"/>
              <a:t>Google map to plot graze paths &amp; find observing sites</a:t>
            </a:r>
            <a:endParaRPr lang="en-US" sz="28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274638"/>
            <a:ext cx="9144000" cy="715962"/>
          </a:xfrm>
        </p:spPr>
        <p:txBody>
          <a:bodyPr/>
          <a:lstStyle/>
          <a:p>
            <a:r>
              <a:rPr lang="en-US" altLang="en-US" sz="3600" smtClean="0"/>
              <a:t>Kaguya profile for graze of 6.2-mag. ZC 798 1</a:t>
            </a:r>
            <a:r>
              <a:rPr lang="en-US" altLang="en-US" sz="3600" smtClean="0">
                <a:sym typeface="Symbol" pitchFamily="18" charset="2"/>
              </a:rPr>
              <a:t> from north cusp of 17% sunlit waning Moon</a:t>
            </a:r>
            <a:r>
              <a:rPr lang="en-US" altLang="en-US" sz="3600" smtClean="0"/>
              <a:t> </a:t>
            </a:r>
          </a:p>
        </p:txBody>
      </p:sp>
      <p:pic>
        <p:nvPicPr>
          <p:cNvPr id="409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9144000"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13618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3588"/>
            <a:ext cx="8686800" cy="609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2"/>
          <p:cNvSpPr txBox="1">
            <a:spLocks noChangeArrowheads="1"/>
          </p:cNvSpPr>
          <p:nvPr/>
        </p:nvSpPr>
        <p:spPr bwMode="auto">
          <a:xfrm>
            <a:off x="228600" y="12700"/>
            <a:ext cx="8712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2000"/>
              <a:t>Locations of our 3 stations for the August 2</a:t>
            </a:r>
            <a:r>
              <a:rPr lang="en-US" altLang="en-US" sz="2000" baseline="30000"/>
              <a:t>nd</a:t>
            </a:r>
            <a:r>
              <a:rPr lang="en-US" altLang="en-US" sz="2000"/>
              <a:t> graze of ZC 798 in the dark parking </a:t>
            </a:r>
          </a:p>
          <a:p>
            <a:pPr algn="ctr" eaLnBrk="1" hangingPunct="1"/>
            <a:r>
              <a:rPr lang="en-US" altLang="en-US" sz="2000"/>
              <a:t>lot of Hanover High School, west of US 301 about 15 miles n.e. of Richmond, VA</a:t>
            </a:r>
          </a:p>
        </p:txBody>
      </p:sp>
    </p:spTree>
    <p:extLst>
      <p:ext uri="{BB962C8B-B14F-4D97-AF65-F5344CB8AC3E}">
        <p14:creationId xmlns:p14="http://schemas.microsoft.com/office/powerpoint/2010/main" val="14731276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endParaRPr lang="en-US" altLang="en-US" smtClean="0"/>
          </a:p>
        </p:txBody>
      </p:sp>
      <p:pic>
        <p:nvPicPr>
          <p:cNvPr id="1536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4838" y="44450"/>
            <a:ext cx="7777162" cy="681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Box 3"/>
          <p:cNvSpPr txBox="1">
            <a:spLocks noChangeArrowheads="1"/>
          </p:cNvSpPr>
          <p:nvPr/>
        </p:nvSpPr>
        <p:spPr bwMode="auto">
          <a:xfrm>
            <a:off x="228600" y="2590800"/>
            <a:ext cx="88915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t>Lunar profile projected onto Earth’s surface during grazing occultation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4986338" cy="680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2"/>
          <p:cNvSpPr txBox="1">
            <a:spLocks noChangeArrowheads="1"/>
          </p:cNvSpPr>
          <p:nvPr/>
        </p:nvSpPr>
        <p:spPr bwMode="auto">
          <a:xfrm>
            <a:off x="3048000" y="304800"/>
            <a:ext cx="6057900"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sz="3200"/>
          </a:p>
          <a:p>
            <a:pPr eaLnBrk="1" hangingPunct="1"/>
            <a:endParaRPr lang="en-US" altLang="en-US" sz="3200"/>
          </a:p>
          <a:p>
            <a:pPr eaLnBrk="1" hangingPunct="1"/>
            <a:endParaRPr lang="en-US" altLang="en-US" sz="3200"/>
          </a:p>
          <a:p>
            <a:pPr eaLnBrk="1" hangingPunct="1"/>
            <a:endParaRPr lang="en-US" altLang="en-US" sz="3200"/>
          </a:p>
          <a:p>
            <a:pPr eaLnBrk="1" hangingPunct="1"/>
            <a:endParaRPr lang="en-US" altLang="en-US" sz="3200"/>
          </a:p>
          <a:p>
            <a:pPr eaLnBrk="1" hangingPunct="1"/>
            <a:endParaRPr lang="en-US" altLang="en-US" sz="3200"/>
          </a:p>
          <a:p>
            <a:pPr eaLnBrk="1" hangingPunct="1"/>
            <a:endParaRPr lang="en-US" altLang="en-US" sz="3200"/>
          </a:p>
          <a:p>
            <a:pPr eaLnBrk="1" hangingPunct="1"/>
            <a:endParaRPr lang="en-US" altLang="en-US" sz="3200"/>
          </a:p>
          <a:p>
            <a:pPr eaLnBrk="1" hangingPunct="1"/>
            <a:endParaRPr lang="en-US" altLang="en-US" sz="3200"/>
          </a:p>
          <a:p>
            <a:pPr eaLnBrk="1" hangingPunct="1"/>
            <a:endParaRPr lang="en-US" altLang="en-US" sz="3200"/>
          </a:p>
          <a:p>
            <a:pPr eaLnBrk="1" hangingPunct="1"/>
            <a:r>
              <a:rPr lang="en-US" altLang="en-US" sz="3200"/>
              <a:t>	          Free IOTA Observer’s</a:t>
            </a:r>
          </a:p>
          <a:p>
            <a:pPr eaLnBrk="1" hangingPunct="1"/>
            <a:r>
              <a:rPr lang="en-US" altLang="en-US" sz="3200"/>
              <a:t>	          Manual available at</a:t>
            </a:r>
          </a:p>
          <a:p>
            <a:pPr eaLnBrk="1" hangingPunct="1"/>
            <a:r>
              <a:rPr lang="en-US" altLang="en-US" sz="2000"/>
              <a:t>http://www.poyntsource.com/IOTAmanual/Preview.htm</a:t>
            </a:r>
          </a:p>
        </p:txBody>
      </p:sp>
      <p:sp>
        <p:nvSpPr>
          <p:cNvPr id="16388" name="TextBox 3"/>
          <p:cNvSpPr txBox="1">
            <a:spLocks noChangeArrowheads="1"/>
          </p:cNvSpPr>
          <p:nvPr/>
        </p:nvSpPr>
        <p:spPr bwMode="auto">
          <a:xfrm>
            <a:off x="4876800" y="457200"/>
            <a:ext cx="41148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800"/>
              <a:t>For visual timings, use http://www.time.gov.</a:t>
            </a:r>
          </a:p>
          <a:p>
            <a:pPr eaLnBrk="1" hangingPunct="1"/>
            <a:endParaRPr lang="en-US" altLang="en-US" sz="2800"/>
          </a:p>
          <a:p>
            <a:pPr eaLnBrk="1" hangingPunct="1"/>
            <a:r>
              <a:rPr lang="en-US" altLang="en-US" sz="2800"/>
              <a:t>For mobile and video use, WWV short-wave time signals give the cheapest accurate time base.</a:t>
            </a:r>
          </a:p>
          <a:p>
            <a:pPr eaLnBrk="1" hangingPunct="1"/>
            <a:r>
              <a:rPr lang="en-US" altLang="en-US" sz="2800"/>
              <a:t>5.0 &amp; 10.0 megahertz at night and 15.0 megahertz for day use.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76200" y="0"/>
            <a:ext cx="8991600" cy="1219200"/>
          </a:xfrm>
        </p:spPr>
        <p:txBody>
          <a:bodyPr/>
          <a:lstStyle/>
          <a:p>
            <a:r>
              <a:rPr lang="en-US" altLang="en-US" sz="2600" smtClean="0">
                <a:sym typeface="Symbol" pitchFamily="18" charset="2"/>
              </a:rPr>
              <a:t>This is the 2</a:t>
            </a:r>
            <a:r>
              <a:rPr lang="en-US" altLang="en-US" sz="2600" baseline="30000" smtClean="0">
                <a:sym typeface="Symbol" pitchFamily="18" charset="2"/>
              </a:rPr>
              <a:t>nd</a:t>
            </a:r>
            <a:r>
              <a:rPr lang="en-US" altLang="en-US" sz="2600" smtClean="0">
                <a:sym typeface="Symbol" pitchFamily="18" charset="2"/>
              </a:rPr>
              <a:t> page (page 370) of the 2-page article about the </a:t>
            </a:r>
            <a:br>
              <a:rPr lang="en-US" altLang="en-US" sz="2600" smtClean="0">
                <a:sym typeface="Symbol" pitchFamily="18" charset="2"/>
              </a:rPr>
            </a:br>
            <a:r>
              <a:rPr lang="en-US" altLang="en-US" sz="2600" smtClean="0">
                <a:sym typeface="Symbol" pitchFamily="18" charset="2"/>
              </a:rPr>
              <a:t>1963 October 8</a:t>
            </a:r>
            <a:r>
              <a:rPr lang="en-US" altLang="en-US" sz="2600" baseline="30000" smtClean="0">
                <a:sym typeface="Symbol" pitchFamily="18" charset="2"/>
              </a:rPr>
              <a:t>th</a:t>
            </a:r>
            <a:r>
              <a:rPr lang="en-US" altLang="en-US" sz="2600" smtClean="0">
                <a:sym typeface="Symbol" pitchFamily="18" charset="2"/>
              </a:rPr>
              <a:t> zeta Tauri graze in S&amp;T’s Dec. 1963 issue</a:t>
            </a:r>
          </a:p>
        </p:txBody>
      </p:sp>
      <p:pic>
        <p:nvPicPr>
          <p:cNvPr id="17411"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054100"/>
            <a:ext cx="8077200" cy="580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6200" y="0"/>
            <a:ext cx="8991600" cy="1219200"/>
          </a:xfrm>
        </p:spPr>
        <p:txBody>
          <a:bodyPr/>
          <a:lstStyle/>
          <a:p>
            <a:r>
              <a:rPr lang="en-US" altLang="en-US" sz="2800" smtClean="0"/>
              <a:t>The 1964 publication of Watts’ charts gave us the possibility to predict the lunar profile for grazing occultations</a:t>
            </a:r>
            <a:endParaRPr lang="en-US" altLang="en-US" sz="2800" smtClean="0">
              <a:sym typeface="Symbol" pitchFamily="18" charset="2"/>
            </a:endParaRPr>
          </a:p>
        </p:txBody>
      </p:sp>
      <p:sp>
        <p:nvSpPr>
          <p:cNvPr id="18435" name="TextBox 2"/>
          <p:cNvSpPr txBox="1">
            <a:spLocks noChangeArrowheads="1"/>
          </p:cNvSpPr>
          <p:nvPr/>
        </p:nvSpPr>
        <p:spPr bwMode="auto">
          <a:xfrm>
            <a:off x="7315200" y="1189038"/>
            <a:ext cx="18288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000"/>
              <a:t>This was published in the 1964 Feb. issue of Sky and Telescope.</a:t>
            </a:r>
          </a:p>
          <a:p>
            <a:pPr eaLnBrk="1" hangingPunct="1">
              <a:spcBef>
                <a:spcPct val="0"/>
              </a:spcBef>
              <a:buFontTx/>
              <a:buNone/>
            </a:pPr>
            <a:r>
              <a:rPr lang="en-US" altLang="en-US" sz="2000"/>
              <a:t>The figure at the bottom for WA 176.4</a:t>
            </a:r>
            <a:r>
              <a:rPr lang="en-US" altLang="en-US" sz="2000">
                <a:sym typeface="Symbol" pitchFamily="18" charset="2"/>
              </a:rPr>
              <a:t> was in the range for a graze we observed that month, so I knew from it that a high mountain would dominate our profile.</a:t>
            </a:r>
            <a:endParaRPr lang="en-US" altLang="en-US" sz="1800"/>
          </a:p>
        </p:txBody>
      </p:sp>
      <p:pic>
        <p:nvPicPr>
          <p:cNvPr id="1843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89038"/>
            <a:ext cx="6981825" cy="561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6200" y="228600"/>
            <a:ext cx="8991600" cy="990600"/>
          </a:xfrm>
        </p:spPr>
        <p:txBody>
          <a:bodyPr/>
          <a:lstStyle/>
          <a:p>
            <a:r>
              <a:rPr lang="en-US" altLang="en-US" sz="2800" smtClean="0">
                <a:sym typeface="Symbol" pitchFamily="18" charset="2"/>
              </a:rPr>
              <a:t>1970 July 11, standing on the Milwaukee cable trailer at our wedding in Highland Park, Illinois</a:t>
            </a:r>
          </a:p>
        </p:txBody>
      </p:sp>
      <p:sp>
        <p:nvSpPr>
          <p:cNvPr id="19459" name="TextBox 3"/>
          <p:cNvSpPr txBox="1">
            <a:spLocks noChangeArrowheads="1"/>
          </p:cNvSpPr>
          <p:nvPr/>
        </p:nvSpPr>
        <p:spPr bwMode="auto">
          <a:xfrm>
            <a:off x="76200" y="5943600"/>
            <a:ext cx="7227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000"/>
              <a:t>From left to right, Tom Van Flandern, Ronald Abileah, </a:t>
            </a:r>
          </a:p>
          <a:p>
            <a:pPr eaLnBrk="1" hangingPunct="1">
              <a:spcBef>
                <a:spcPct val="0"/>
              </a:spcBef>
              <a:buFontTx/>
              <a:buNone/>
            </a:pPr>
            <a:r>
              <a:rPr lang="en-US" altLang="en-US" sz="2000"/>
              <a:t>Homer DaBoll, Edward Halbach, David Dunham, and Joan Dunham</a:t>
            </a:r>
            <a:endParaRPr lang="en-US" altLang="en-US" sz="2400"/>
          </a:p>
        </p:txBody>
      </p:sp>
      <p:pic>
        <p:nvPicPr>
          <p:cNvPr id="1946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196975"/>
            <a:ext cx="6781800" cy="472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52400" y="0"/>
            <a:ext cx="9525000" cy="990600"/>
          </a:xfrm>
        </p:spPr>
        <p:txBody>
          <a:bodyPr/>
          <a:lstStyle/>
          <a:p>
            <a:r>
              <a:rPr lang="en-US" altLang="en-US" sz="2600" smtClean="0">
                <a:sym typeface="Symbol" pitchFamily="18" charset="2"/>
              </a:rPr>
              <a:t>Finally, I observed a graze of </a:t>
            </a:r>
            <a:r>
              <a:rPr lang="en-US" altLang="en-US" sz="2600" baseline="30000" smtClean="0">
                <a:sym typeface="Symbol" pitchFamily="18" charset="2"/>
              </a:rPr>
              <a:t>2</a:t>
            </a:r>
            <a:r>
              <a:rPr lang="en-US" altLang="en-US" sz="2600" smtClean="0">
                <a:sym typeface="Symbol" pitchFamily="18" charset="2"/>
              </a:rPr>
              <a:t> Capricorni with 12 others near </a:t>
            </a:r>
            <a:br>
              <a:rPr lang="en-US" altLang="en-US" sz="2600" smtClean="0">
                <a:sym typeface="Symbol" pitchFamily="18" charset="2"/>
              </a:rPr>
            </a:br>
            <a:r>
              <a:rPr lang="en-US" altLang="en-US" sz="2600" smtClean="0">
                <a:sym typeface="Symbol" pitchFamily="18" charset="2"/>
              </a:rPr>
              <a:t>Ruther Glen, VA on 1977 June 5, Moon 83%-, CA 3N, Sun alt. -2</a:t>
            </a:r>
          </a:p>
        </p:txBody>
      </p:sp>
      <p:sp>
        <p:nvSpPr>
          <p:cNvPr id="20483" name="TextBox 2"/>
          <p:cNvSpPr txBox="1">
            <a:spLocks noChangeArrowheads="1"/>
          </p:cNvSpPr>
          <p:nvPr/>
        </p:nvSpPr>
        <p:spPr bwMode="auto">
          <a:xfrm>
            <a:off x="5486400" y="1189038"/>
            <a:ext cx="3657600"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000"/>
              <a:t>In spite of the conditions, the events were easily seen with the star’s 3.1-mag. brilliance. In the meantime, the International Occultation Timing Association (IOTA) had been formally established as a dues-paying organization in July 1975, primarily to promote the observation and analysis of lunar grazing occultations.</a:t>
            </a:r>
            <a:endParaRPr lang="en-US" altLang="en-US" sz="1800"/>
          </a:p>
        </p:txBody>
      </p:sp>
      <p:pic>
        <p:nvPicPr>
          <p:cNvPr id="2048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68388"/>
            <a:ext cx="51054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Box 2"/>
          <p:cNvSpPr txBox="1">
            <a:spLocks noChangeArrowheads="1"/>
          </p:cNvSpPr>
          <p:nvPr/>
        </p:nvSpPr>
        <p:spPr bwMode="auto">
          <a:xfrm>
            <a:off x="1143000" y="4267200"/>
            <a:ext cx="1106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b="1"/>
              <a:t>_____</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grazsm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1344613"/>
            <a:ext cx="8534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3"/>
          <p:cNvSpPr txBox="1">
            <a:spLocks noChangeArrowheads="1"/>
          </p:cNvSpPr>
          <p:nvPr/>
        </p:nvSpPr>
        <p:spPr bwMode="auto">
          <a:xfrm>
            <a:off x="152400" y="-92075"/>
            <a:ext cx="8689975"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800"/>
              <a:t>Lunar Profile from Graze of delta Cancri – 1981 May 9-10</a:t>
            </a:r>
          </a:p>
          <a:p>
            <a:pPr eaLnBrk="1" hangingPunct="1">
              <a:spcBef>
                <a:spcPct val="0"/>
              </a:spcBef>
              <a:buFontTx/>
              <a:buNone/>
            </a:pPr>
            <a:r>
              <a:rPr lang="en-US" altLang="en-US" sz="2800"/>
              <a:t>Alan Fiala, USNO, obtained the first video recording of multiple events during this graze, with 7 D’s and 7 R’s</a:t>
            </a:r>
          </a:p>
        </p:txBody>
      </p:sp>
      <p:sp>
        <p:nvSpPr>
          <p:cNvPr id="21508" name="Text Box 4"/>
          <p:cNvSpPr txBox="1">
            <a:spLocks noChangeArrowheads="1"/>
          </p:cNvSpPr>
          <p:nvPr/>
        </p:nvSpPr>
        <p:spPr bwMode="auto">
          <a:xfrm>
            <a:off x="914400" y="6492875"/>
            <a:ext cx="403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400"/>
              <a:t>Circled dots are Watts’ predicted limb corrections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2001</TotalTime>
  <Words>998</Words>
  <Application>Microsoft Office PowerPoint</Application>
  <PresentationFormat>On-screen Show (4:3)</PresentationFormat>
  <Paragraphs>113</Paragraphs>
  <Slides>23</Slides>
  <Notes>4</Notes>
  <HiddenSlides>0</HiddenSlides>
  <MMClips>1</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Default Design</vt:lpstr>
      <vt:lpstr>  Basics of Observing and Timing Grazing Occultations  </vt:lpstr>
      <vt:lpstr>PowerPoint Presentation</vt:lpstr>
      <vt:lpstr>PowerPoint Presentation</vt:lpstr>
      <vt:lpstr>PowerPoint Presentation</vt:lpstr>
      <vt:lpstr>This is the 2nd page (page 370) of the 2-page article about the  1963 October 8th zeta Tauri graze in S&amp;T’s Dec. 1963 issue</vt:lpstr>
      <vt:lpstr>The 1964 publication of Watts’ charts gave us the possibility to predict the lunar profile for grazing occultations</vt:lpstr>
      <vt:lpstr>1970 July 11, standing on the Milwaukee cable trailer at our wedding in Highland Park, Illinois</vt:lpstr>
      <vt:lpstr>Finally, I observed a graze of 2 Capricorni with 12 others near  Ruther Glen, VA on 1977 June 5, Moon 83%-, CA 3N, Sun alt. -2</vt:lpstr>
      <vt:lpstr>PowerPoint Presentation</vt:lpstr>
      <vt:lpstr>Video of 1990 April Aldebaran Grazing Occultation from Poland</vt:lpstr>
      <vt:lpstr>The First Multiple Stations were Deployed for Grazing Occultations</vt:lpstr>
      <vt:lpstr>2001 Dec. 21 Grazing Occultation of 4.0-mag. 2 Aqr</vt:lpstr>
      <vt:lpstr>PowerPoint Presentation</vt:lpstr>
      <vt:lpstr>My Telescopes for Remote Observation</vt:lpstr>
      <vt:lpstr>PowerPoint Presentation</vt:lpstr>
      <vt:lpstr>PowerPoint Presentation</vt:lpstr>
      <vt:lpstr>Mighty Midi – Orion 80mm short tube</vt:lpstr>
      <vt:lpstr>PowerPoint Presentation</vt:lpstr>
      <vt:lpstr>Stations on N. 387th Ave.</vt:lpstr>
      <vt:lpstr>Comparison of Kaguya &amp; LRO profiles</vt:lpstr>
      <vt:lpstr>Graze of 4.9-mag. 2 Tauri (ZC 628) over Minneapolis, Minn. on 2012 Aug. 11, Moon 35%-, CA 2N</vt:lpstr>
      <vt:lpstr>Kaguya profile for graze of 6.2-mag. ZC 798 1 from north cusp of 17% sunlit waning Moon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Occultations with Video</dc:title>
  <dc:creator>David</dc:creator>
  <cp:lastModifiedBy>Dav</cp:lastModifiedBy>
  <cp:revision>117</cp:revision>
  <dcterms:created xsi:type="dcterms:W3CDTF">2002-06-13T00:17:46Z</dcterms:created>
  <dcterms:modified xsi:type="dcterms:W3CDTF">2014-07-12T05:15:12Z</dcterms:modified>
</cp:coreProperties>
</file>