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77" r:id="rId3"/>
    <p:sldId id="265" r:id="rId4"/>
    <p:sldId id="266" r:id="rId5"/>
    <p:sldId id="267" r:id="rId6"/>
    <p:sldId id="268" r:id="rId7"/>
    <p:sldId id="276" r:id="rId8"/>
    <p:sldId id="257" r:id="rId9"/>
    <p:sldId id="270" r:id="rId10"/>
    <p:sldId id="283" r:id="rId11"/>
    <p:sldId id="271" r:id="rId12"/>
    <p:sldId id="284" r:id="rId13"/>
    <p:sldId id="281" r:id="rId14"/>
    <p:sldId id="274" r:id="rId15"/>
    <p:sldId id="263" r:id="rId16"/>
    <p:sldId id="27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5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EA5C15-AE95-4F5B-96E6-909F58349F97}" type="datetimeFigureOut">
              <a:rPr lang="en-US" smtClean="0"/>
              <a:pPr/>
              <a:t>9/13/2013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594ABB-9BF1-4BAD-BCAE-59E491BE8AD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594ABB-9BF1-4BAD-BCAE-59E491BE8AD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a:t>
            </a:r>
            <a:r>
              <a:rPr lang="en-US" baseline="0" dirty="0" smtClean="0"/>
              <a:t> outreach stuff – </a:t>
            </a:r>
            <a:r>
              <a:rPr lang="en-US" baseline="0" dirty="0" err="1" smtClean="0"/>
              <a:t>moonballs</a:t>
            </a:r>
            <a:r>
              <a:rPr lang="en-US" baseline="0" dirty="0" smtClean="0"/>
              <a:t>, some digital </a:t>
            </a:r>
            <a:r>
              <a:rPr lang="en-US" baseline="0" dirty="0" err="1" smtClean="0"/>
              <a:t>starlabs</a:t>
            </a:r>
            <a:r>
              <a:rPr lang="en-US" baseline="0" dirty="0" smtClean="0"/>
              <a:t>, trips to planetariums</a:t>
            </a:r>
          </a:p>
          <a:p>
            <a:r>
              <a:rPr lang="en-US" baseline="0" dirty="0" smtClean="0"/>
              <a:t>NASA technology – GPS, </a:t>
            </a:r>
            <a:r>
              <a:rPr lang="en-US" baseline="0" dirty="0" smtClean="0"/>
              <a:t>optics</a:t>
            </a:r>
          </a:p>
          <a:p>
            <a:r>
              <a:rPr lang="en-US" baseline="0" dirty="0" smtClean="0"/>
              <a:t>NASA only gives the approximate shapes too, and random </a:t>
            </a:r>
            <a:r>
              <a:rPr lang="en-US" baseline="0" dirty="0" err="1" smtClean="0"/>
              <a:t>cratering</a:t>
            </a:r>
            <a:endParaRPr lang="en-US" dirty="0"/>
          </a:p>
        </p:txBody>
      </p:sp>
      <p:sp>
        <p:nvSpPr>
          <p:cNvPr id="4" name="Slide Number Placeholder 3"/>
          <p:cNvSpPr>
            <a:spLocks noGrp="1"/>
          </p:cNvSpPr>
          <p:nvPr>
            <p:ph type="sldNum" sz="quarter" idx="10"/>
          </p:nvPr>
        </p:nvSpPr>
        <p:spPr/>
        <p:txBody>
          <a:bodyPr/>
          <a:lstStyle/>
          <a:p>
            <a:fld id="{90594ABB-9BF1-4BAD-BCAE-59E491BE8AD6}"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Why fund/do the science if we aren’t going to make models of the shapes and show it off?  Of course, scientists use the info in the lab to make discoveries, but it’s hard for people to know what’s going on when it’s just in the ether… make it tangible instead … use them to show the techniques/get people interested</a:t>
            </a:r>
          </a:p>
          <a:p>
            <a:endParaRPr lang="en-US" dirty="0"/>
          </a:p>
        </p:txBody>
      </p:sp>
      <p:sp>
        <p:nvSpPr>
          <p:cNvPr id="4" name="Slide Number Placeholder 3"/>
          <p:cNvSpPr>
            <a:spLocks noGrp="1"/>
          </p:cNvSpPr>
          <p:nvPr>
            <p:ph type="sldNum" sz="quarter" idx="10"/>
          </p:nvPr>
        </p:nvSpPr>
        <p:spPr/>
        <p:txBody>
          <a:bodyPr/>
          <a:lstStyle/>
          <a:p>
            <a:fld id="{90594ABB-9BF1-4BAD-BCAE-59E491BE8AD6}"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1000"/>
              </a:spcAft>
            </a:pPr>
            <a:r>
              <a:rPr lang="en-US" dirty="0" smtClean="0">
                <a:latin typeface="+mn-lt"/>
                <a:ea typeface="Calibri"/>
                <a:cs typeface="Times New Roman"/>
              </a:rPr>
              <a:t>Hands-on approach to material</a:t>
            </a:r>
          </a:p>
          <a:p>
            <a:pPr marL="585216" lvl="2">
              <a:lnSpc>
                <a:spcPct val="115000"/>
              </a:lnSpc>
              <a:spcBef>
                <a:spcPts val="0"/>
              </a:spcBef>
              <a:spcAft>
                <a:spcPts val="1000"/>
              </a:spcAft>
            </a:pPr>
            <a:r>
              <a:rPr lang="en-US" dirty="0" smtClean="0">
                <a:latin typeface="+mn-lt"/>
                <a:ea typeface="Calibri"/>
                <a:cs typeface="Times New Roman"/>
              </a:rPr>
              <a:t>Develop a deeper understanding </a:t>
            </a:r>
          </a:p>
          <a:p>
            <a:pPr marL="585216" lvl="2">
              <a:lnSpc>
                <a:spcPct val="115000"/>
              </a:lnSpc>
              <a:spcBef>
                <a:spcPts val="0"/>
              </a:spcBef>
              <a:spcAft>
                <a:spcPts val="1000"/>
              </a:spcAft>
            </a:pPr>
            <a:r>
              <a:rPr lang="en-US" dirty="0" smtClean="0">
                <a:latin typeface="+mn-lt"/>
                <a:ea typeface="Calibri"/>
                <a:cs typeface="Times New Roman"/>
              </a:rPr>
              <a:t>Critical thinking</a:t>
            </a:r>
          </a:p>
          <a:p>
            <a:endParaRPr lang="en-US" dirty="0"/>
          </a:p>
        </p:txBody>
      </p:sp>
      <p:sp>
        <p:nvSpPr>
          <p:cNvPr id="4" name="Slide Number Placeholder 3"/>
          <p:cNvSpPr>
            <a:spLocks noGrp="1"/>
          </p:cNvSpPr>
          <p:nvPr>
            <p:ph type="sldNum" sz="quarter" idx="10"/>
          </p:nvPr>
        </p:nvSpPr>
        <p:spPr/>
        <p:txBody>
          <a:bodyPr/>
          <a:lstStyle/>
          <a:p>
            <a:fld id="{90594ABB-9BF1-4BAD-BCAE-59E491BE8AD6}"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a:t>
            </a:r>
            <a:r>
              <a:rPr lang="en-US" baseline="0" dirty="0" smtClean="0"/>
              <a:t> with observation data, use computer modeling, and then 3d printer</a:t>
            </a:r>
          </a:p>
          <a:p>
            <a:r>
              <a:rPr lang="en-US" baseline="0" dirty="0" smtClean="0"/>
              <a:t>Give more info on programs used to create computer model</a:t>
            </a:r>
            <a:endParaRPr lang="en-US" dirty="0"/>
          </a:p>
        </p:txBody>
      </p:sp>
      <p:sp>
        <p:nvSpPr>
          <p:cNvPr id="4" name="Slide Number Placeholder 3"/>
          <p:cNvSpPr>
            <a:spLocks noGrp="1"/>
          </p:cNvSpPr>
          <p:nvPr>
            <p:ph type="sldNum" sz="quarter" idx="10"/>
          </p:nvPr>
        </p:nvSpPr>
        <p:spPr/>
        <p:txBody>
          <a:bodyPr/>
          <a:lstStyle/>
          <a:p>
            <a:fld id="{90594ABB-9BF1-4BAD-BCAE-59E491BE8AD6}"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45446DB-61DE-49F1-B9C7-A770C6F6BD99}" type="datetimeFigureOut">
              <a:rPr lang="en-US" smtClean="0"/>
              <a:pPr/>
              <a:t>9/13/2013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4946B124-0B8E-4E9E-A442-9C5CB82CFC64}"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5446DB-61DE-49F1-B9C7-A770C6F6BD99}" type="datetimeFigureOut">
              <a:rPr lang="en-US" smtClean="0"/>
              <a:pPr/>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6B124-0B8E-4E9E-A442-9C5CB82CFC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5446DB-61DE-49F1-B9C7-A770C6F6BD99}" type="datetimeFigureOut">
              <a:rPr lang="en-US" smtClean="0"/>
              <a:pPr/>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6B124-0B8E-4E9E-A442-9C5CB82CFC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5446DB-61DE-49F1-B9C7-A770C6F6BD99}" type="datetimeFigureOut">
              <a:rPr lang="en-US" smtClean="0"/>
              <a:pPr/>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6B124-0B8E-4E9E-A442-9C5CB82CFC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5446DB-61DE-49F1-B9C7-A770C6F6BD99}" type="datetimeFigureOut">
              <a:rPr lang="en-US" smtClean="0"/>
              <a:pPr/>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4946B124-0B8E-4E9E-A442-9C5CB82CFC6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5446DB-61DE-49F1-B9C7-A770C6F6BD99}" type="datetimeFigureOut">
              <a:rPr lang="en-US" smtClean="0"/>
              <a:pPr/>
              <a:t>9/13/2013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6B124-0B8E-4E9E-A442-9C5CB82CFC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45446DB-61DE-49F1-B9C7-A770C6F6BD99}" type="datetimeFigureOut">
              <a:rPr lang="en-US" smtClean="0"/>
              <a:pPr/>
              <a:t>9/13/2013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46B124-0B8E-4E9E-A442-9C5CB82CFC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45446DB-61DE-49F1-B9C7-A770C6F6BD99}" type="datetimeFigureOut">
              <a:rPr lang="en-US" smtClean="0"/>
              <a:pPr/>
              <a:t>9/13/2013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46B124-0B8E-4E9E-A442-9C5CB82CFC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5446DB-61DE-49F1-B9C7-A770C6F6BD99}" type="datetimeFigureOut">
              <a:rPr lang="en-US" smtClean="0"/>
              <a:pPr/>
              <a:t>9/13/2013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46B124-0B8E-4E9E-A442-9C5CB82CFC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5446DB-61DE-49F1-B9C7-A770C6F6BD99}" type="datetimeFigureOut">
              <a:rPr lang="en-US" smtClean="0"/>
              <a:pPr/>
              <a:t>9/13/2013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6B124-0B8E-4E9E-A442-9C5CB82CFC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5446DB-61DE-49F1-B9C7-A770C6F6BD99}" type="datetimeFigureOut">
              <a:rPr lang="en-US" smtClean="0"/>
              <a:pPr/>
              <a:t>9/13/2013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6B124-0B8E-4E9E-A442-9C5CB82CFC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45446DB-61DE-49F1-B9C7-A770C6F6BD99}" type="datetimeFigureOut">
              <a:rPr lang="en-US" smtClean="0"/>
              <a:pPr/>
              <a:t>9/13/2013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946B124-0B8E-4E9E-A442-9C5CB82CFC6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file:///C:\Users\April\Desktop\3D%20Asteroid%20project\Shapeways%203D%20Printing%20&amp;%20the%20Culture%20of%20Creativity.mp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nightsky.jpl.nasa.gov/docs/AsteroidHunters.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Hands-On Astronomy</a:t>
            </a:r>
            <a:endParaRPr lang="en-US" dirty="0"/>
          </a:p>
        </p:txBody>
      </p:sp>
      <p:sp>
        <p:nvSpPr>
          <p:cNvPr id="3" name="Subtitle 2"/>
          <p:cNvSpPr>
            <a:spLocks noGrp="1"/>
          </p:cNvSpPr>
          <p:nvPr>
            <p:ph type="subTitle" idx="1"/>
          </p:nvPr>
        </p:nvSpPr>
        <p:spPr/>
        <p:txBody>
          <a:bodyPr/>
          <a:lstStyle/>
          <a:p>
            <a:endParaRPr lang="en-US" dirty="0" smtClean="0"/>
          </a:p>
          <a:p>
            <a:r>
              <a:rPr lang="en-US" dirty="0" smtClean="0"/>
              <a:t>April Russell</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3D Printing Technologies</a:t>
            </a:r>
            <a:endParaRPr lang="en-US" dirty="0"/>
          </a:p>
        </p:txBody>
      </p:sp>
      <p:pic>
        <p:nvPicPr>
          <p:cNvPr id="4" name="Picture 3" descr="Stereolithography_apparatus.jpg"/>
          <p:cNvPicPr>
            <a:picLocks noChangeAspect="1"/>
          </p:cNvPicPr>
          <p:nvPr/>
        </p:nvPicPr>
        <p:blipFill>
          <a:blip r:embed="rId2" cstate="print"/>
          <a:stretch>
            <a:fillRect/>
          </a:stretch>
        </p:blipFill>
        <p:spPr>
          <a:xfrm>
            <a:off x="2971800" y="2895600"/>
            <a:ext cx="2620108" cy="2270760"/>
          </a:xfrm>
          <a:prstGeom prst="rect">
            <a:avLst/>
          </a:prstGeom>
        </p:spPr>
      </p:pic>
      <p:pic>
        <p:nvPicPr>
          <p:cNvPr id="5" name="Picture 4" descr="800px-Spiralprint.jpg"/>
          <p:cNvPicPr>
            <a:picLocks noChangeAspect="1"/>
          </p:cNvPicPr>
          <p:nvPr/>
        </p:nvPicPr>
        <p:blipFill>
          <a:blip r:embed="rId3" cstate="print"/>
          <a:stretch>
            <a:fillRect/>
          </a:stretch>
        </p:blipFill>
        <p:spPr>
          <a:xfrm>
            <a:off x="6294451" y="4724400"/>
            <a:ext cx="2849549" cy="2133600"/>
          </a:xfrm>
          <a:prstGeom prst="rect">
            <a:avLst/>
          </a:prstGeom>
        </p:spPr>
      </p:pic>
      <p:pic>
        <p:nvPicPr>
          <p:cNvPr id="10" name="Picture 9" descr="makerbot.png"/>
          <p:cNvPicPr>
            <a:picLocks noChangeAspect="1"/>
          </p:cNvPicPr>
          <p:nvPr/>
        </p:nvPicPr>
        <p:blipFill>
          <a:blip r:embed="rId4" cstate="print"/>
          <a:stretch>
            <a:fillRect/>
          </a:stretch>
        </p:blipFill>
        <p:spPr>
          <a:xfrm>
            <a:off x="0" y="1219200"/>
            <a:ext cx="2362200" cy="2435258"/>
          </a:xfrm>
          <a:prstGeom prst="rect">
            <a:avLst/>
          </a:prstGeom>
        </p:spPr>
      </p:pic>
      <p:sp>
        <p:nvSpPr>
          <p:cNvPr id="11" name="TextBox 10"/>
          <p:cNvSpPr txBox="1"/>
          <p:nvPr/>
        </p:nvSpPr>
        <p:spPr>
          <a:xfrm>
            <a:off x="2514600" y="1447800"/>
            <a:ext cx="3048000" cy="923330"/>
          </a:xfrm>
          <a:prstGeom prst="rect">
            <a:avLst/>
          </a:prstGeom>
          <a:noFill/>
        </p:spPr>
        <p:txBody>
          <a:bodyPr wrap="square" rtlCol="0">
            <a:spAutoFit/>
          </a:bodyPr>
          <a:lstStyle/>
          <a:p>
            <a:r>
              <a:rPr lang="en-US" dirty="0" smtClean="0"/>
              <a:t>Extrusion/fused deposition </a:t>
            </a:r>
            <a:endParaRPr lang="en-US" dirty="0" smtClean="0"/>
          </a:p>
          <a:p>
            <a:r>
              <a:rPr lang="en-US" dirty="0" smtClean="0"/>
              <a:t>(ABS/Plastics)</a:t>
            </a:r>
            <a:endParaRPr lang="en-US" dirty="0" smtClean="0"/>
          </a:p>
          <a:p>
            <a:endParaRPr lang="en-US" dirty="0"/>
          </a:p>
        </p:txBody>
      </p:sp>
      <p:sp>
        <p:nvSpPr>
          <p:cNvPr id="12" name="TextBox 11"/>
          <p:cNvSpPr txBox="1"/>
          <p:nvPr/>
        </p:nvSpPr>
        <p:spPr>
          <a:xfrm>
            <a:off x="5638800" y="2895600"/>
            <a:ext cx="2514599" cy="1200329"/>
          </a:xfrm>
          <a:prstGeom prst="rect">
            <a:avLst/>
          </a:prstGeom>
          <a:noFill/>
        </p:spPr>
        <p:txBody>
          <a:bodyPr wrap="square" rtlCol="0">
            <a:spAutoFit/>
          </a:bodyPr>
          <a:lstStyle/>
          <a:p>
            <a:r>
              <a:rPr lang="en-US" dirty="0" err="1" smtClean="0"/>
              <a:t>Photopolymerization</a:t>
            </a:r>
            <a:r>
              <a:rPr lang="en-US" dirty="0" smtClean="0"/>
              <a:t> /</a:t>
            </a:r>
            <a:r>
              <a:rPr lang="en-US" dirty="0" err="1" smtClean="0"/>
              <a:t>Stereolithography</a:t>
            </a:r>
            <a:endParaRPr lang="en-US" dirty="0" smtClean="0"/>
          </a:p>
          <a:p>
            <a:r>
              <a:rPr lang="en-US" dirty="0" smtClean="0"/>
              <a:t>(Polymers)</a:t>
            </a:r>
            <a:endParaRPr lang="en-US" dirty="0" smtClean="0"/>
          </a:p>
          <a:p>
            <a:endParaRPr lang="en-US" dirty="0"/>
          </a:p>
        </p:txBody>
      </p:sp>
      <p:sp>
        <p:nvSpPr>
          <p:cNvPr id="15" name="TextBox 14"/>
          <p:cNvSpPr txBox="1"/>
          <p:nvPr/>
        </p:nvSpPr>
        <p:spPr>
          <a:xfrm>
            <a:off x="3124200" y="5943600"/>
            <a:ext cx="3034805" cy="646331"/>
          </a:xfrm>
          <a:prstGeom prst="rect">
            <a:avLst/>
          </a:prstGeom>
          <a:noFill/>
        </p:spPr>
        <p:txBody>
          <a:bodyPr wrap="none" rtlCol="0">
            <a:spAutoFit/>
          </a:bodyPr>
          <a:lstStyle/>
          <a:p>
            <a:r>
              <a:rPr lang="en-US" dirty="0" smtClean="0"/>
              <a:t>Granular materials </a:t>
            </a:r>
            <a:r>
              <a:rPr lang="en-US" dirty="0" smtClean="0"/>
              <a:t>binding </a:t>
            </a:r>
          </a:p>
          <a:p>
            <a:r>
              <a:rPr lang="en-US" dirty="0" smtClean="0"/>
              <a:t>(Polymers/Metals/Food)</a:t>
            </a: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for 3-d Printing</a:t>
            </a:r>
            <a:endParaRPr lang="en-US" dirty="0"/>
          </a:p>
        </p:txBody>
      </p:sp>
      <p:sp>
        <p:nvSpPr>
          <p:cNvPr id="3" name="Content Placeholder 2"/>
          <p:cNvSpPr>
            <a:spLocks noGrp="1"/>
          </p:cNvSpPr>
          <p:nvPr>
            <p:ph idx="1"/>
          </p:nvPr>
        </p:nvSpPr>
        <p:spPr/>
        <p:txBody>
          <a:bodyPr>
            <a:normAutofit/>
          </a:bodyPr>
          <a:lstStyle/>
          <a:p>
            <a:pPr>
              <a:buNone/>
            </a:pPr>
            <a:r>
              <a:rPr lang="en-US" dirty="0" smtClean="0"/>
              <a:t>Own Machine - $500-$20,000+</a:t>
            </a:r>
          </a:p>
          <a:p>
            <a:r>
              <a:rPr lang="en-US" dirty="0" smtClean="0"/>
              <a:t>Open Source / Kit</a:t>
            </a:r>
          </a:p>
          <a:p>
            <a:pPr lvl="1"/>
            <a:r>
              <a:rPr lang="en-US" dirty="0" err="1" smtClean="0"/>
              <a:t>RepRap</a:t>
            </a:r>
            <a:r>
              <a:rPr lang="en-US" dirty="0" smtClean="0"/>
              <a:t>, </a:t>
            </a:r>
            <a:r>
              <a:rPr lang="en-US" dirty="0" smtClean="0"/>
              <a:t> </a:t>
            </a:r>
            <a:r>
              <a:rPr lang="en-US" dirty="0" err="1" smtClean="0"/>
              <a:t>Makerbot</a:t>
            </a:r>
            <a:r>
              <a:rPr lang="en-US" dirty="0" smtClean="0"/>
              <a:t>, others</a:t>
            </a:r>
          </a:p>
          <a:p>
            <a:r>
              <a:rPr lang="en-US" dirty="0" smtClean="0"/>
              <a:t>Commercial</a:t>
            </a:r>
          </a:p>
          <a:p>
            <a:pPr lvl="1"/>
            <a:r>
              <a:rPr lang="en-US" dirty="0" err="1" smtClean="0"/>
              <a:t>Stratasys</a:t>
            </a:r>
            <a:r>
              <a:rPr lang="en-US" dirty="0" smtClean="0"/>
              <a:t>, 3D Systems, others</a:t>
            </a:r>
            <a:endParaRPr lang="en-US" dirty="0" smtClean="0"/>
          </a:p>
          <a:p>
            <a:pPr>
              <a:buNone/>
            </a:pPr>
            <a:r>
              <a:rPr lang="en-US" dirty="0" smtClean="0"/>
              <a:t>Services – priced by volume, depends on material</a:t>
            </a:r>
            <a:endParaRPr lang="en-US" dirty="0" smtClean="0"/>
          </a:p>
          <a:p>
            <a:r>
              <a:rPr lang="en-US" dirty="0" err="1" smtClean="0"/>
              <a:t>Shapeways</a:t>
            </a:r>
            <a:r>
              <a:rPr lang="en-US" dirty="0" smtClean="0"/>
              <a:t>, Solid Concepts, others</a:t>
            </a: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3-D Printing Model</a:t>
            </a:r>
            <a:endParaRPr lang="en-US" dirty="0"/>
          </a:p>
        </p:txBody>
      </p:sp>
      <p:pic>
        <p:nvPicPr>
          <p:cNvPr id="5" name="Shapeways 3D Printing &amp; the Culture of Creativity.mp4">
            <a:hlinkClick r:id="" action="ppaction://media"/>
          </p:cNvPr>
          <p:cNvPicPr>
            <a:picLocks noRot="1" noChangeAspect="1"/>
          </p:cNvPicPr>
          <p:nvPr>
            <a:videoFile r:link="rId1"/>
          </p:nvPr>
        </p:nvPicPr>
        <p:blipFill>
          <a:blip r:embed="rId3" cstate="print"/>
          <a:stretch>
            <a:fillRect/>
          </a:stretch>
        </p:blipFill>
        <p:spPr>
          <a:xfrm>
            <a:off x="1524000" y="1905000"/>
            <a:ext cx="5943600" cy="4457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remove"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t>
            </a:r>
            <a:r>
              <a:rPr lang="en-US" dirty="0" smtClean="0"/>
              <a:t>hings to keep in mind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Verify your model is printable</a:t>
            </a:r>
          </a:p>
          <a:p>
            <a:pPr lvl="1"/>
            <a:r>
              <a:rPr lang="en-US" dirty="0" smtClean="0"/>
              <a:t>Surfaces must be a closed manifold and be assigned the correct </a:t>
            </a:r>
            <a:r>
              <a:rPr lang="en-US" dirty="0" err="1" smtClean="0"/>
              <a:t>normals</a:t>
            </a:r>
            <a:r>
              <a:rPr lang="en-US" dirty="0" smtClean="0"/>
              <a:t> (in/out)</a:t>
            </a:r>
          </a:p>
          <a:p>
            <a:pPr lvl="1"/>
            <a:r>
              <a:rPr lang="en-US" dirty="0" smtClean="0"/>
              <a:t>Not usually an issue for asteroid models</a:t>
            </a:r>
          </a:p>
          <a:p>
            <a:pPr lvl="1"/>
            <a:r>
              <a:rPr lang="en-US" dirty="0" smtClean="0"/>
              <a:t>Check maximum size and minimum wall thickness</a:t>
            </a:r>
          </a:p>
          <a:p>
            <a:r>
              <a:rPr lang="en-US" dirty="0" smtClean="0"/>
              <a:t>Optimize your model</a:t>
            </a:r>
            <a:endParaRPr lang="en-US" dirty="0" smtClean="0"/>
          </a:p>
          <a:p>
            <a:pPr lvl="1"/>
            <a:r>
              <a:rPr lang="en-US" dirty="0" smtClean="0"/>
              <a:t>Much cheaper if hollow, though printer may require it has a hole</a:t>
            </a:r>
          </a:p>
          <a:p>
            <a:pPr lvl="1"/>
            <a:r>
              <a:rPr lang="en-US" dirty="0" smtClean="0"/>
              <a:t>Consider different mediums and colors – think about </a:t>
            </a:r>
            <a:r>
              <a:rPr lang="en-US" dirty="0" smtClean="0"/>
              <a:t>ceramic, </a:t>
            </a:r>
            <a:r>
              <a:rPr lang="en-US" dirty="0" smtClean="0"/>
              <a:t>plastics, metal, candy</a:t>
            </a:r>
            <a:endParaRPr lang="en-US" dirty="0" smtClean="0"/>
          </a:p>
          <a:p>
            <a:pPr lvl="1"/>
            <a:r>
              <a:rPr lang="en-US" dirty="0" smtClean="0"/>
              <a:t>Consider partial fills</a:t>
            </a:r>
            <a:r>
              <a:rPr lang="en-US" dirty="0" smtClean="0"/>
              <a:t>, thin </a:t>
            </a:r>
            <a:r>
              <a:rPr lang="en-US" dirty="0" smtClean="0"/>
              <a:t>shells, and </a:t>
            </a:r>
            <a:r>
              <a:rPr lang="en-US" dirty="0" smtClean="0"/>
              <a:t>mesh v. solid designs</a:t>
            </a:r>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3" name="Content Placeholder 2"/>
          <p:cNvSpPr>
            <a:spLocks noGrp="1"/>
          </p:cNvSpPr>
          <p:nvPr>
            <p:ph idx="1"/>
          </p:nvPr>
        </p:nvSpPr>
        <p:spPr/>
        <p:txBody>
          <a:bodyPr/>
          <a:lstStyle/>
          <a:p>
            <a:pPr>
              <a:buNone/>
            </a:pPr>
            <a:r>
              <a:rPr lang="en-US" dirty="0" smtClean="0"/>
              <a:t>	</a:t>
            </a:r>
          </a:p>
          <a:p>
            <a:pPr algn="ctr">
              <a:buNone/>
            </a:pPr>
            <a:endParaRPr lang="en-US" dirty="0" smtClean="0"/>
          </a:p>
          <a:p>
            <a:pPr algn="ctr">
              <a:buNone/>
            </a:pPr>
            <a:endParaRPr lang="en-US" dirty="0" smtClean="0"/>
          </a:p>
          <a:p>
            <a:pPr algn="ctr">
              <a:buNone/>
            </a:pPr>
            <a:r>
              <a:rPr lang="en-US" dirty="0" smtClean="0"/>
              <a:t>3D printing offers a new opportunity for hands on astronomy that ties together a variety of exciting fields</a:t>
            </a: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895600"/>
            <a:ext cx="3733800" cy="838200"/>
          </a:xfrm>
        </p:spPr>
        <p:txBody>
          <a:bodyPr/>
          <a:lstStyle/>
          <a:p>
            <a:r>
              <a:rPr lang="en-US" dirty="0" smtClean="0"/>
              <a:t>Questions?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Additional Resources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Background Information</a:t>
            </a:r>
            <a:endParaRPr lang="en-US" dirty="0" smtClean="0">
              <a:hlinkClick r:id="rId2"/>
            </a:endParaRPr>
          </a:p>
          <a:p>
            <a:pPr lvl="1"/>
            <a:r>
              <a:rPr lang="en-US" dirty="0" smtClean="0"/>
              <a:t>http://nightsky.jpl.nasa.gov/docs/AsteroidHunters.pdf</a:t>
            </a:r>
          </a:p>
          <a:p>
            <a:pPr lvl="1"/>
            <a:r>
              <a:rPr lang="en-US" dirty="0" smtClean="0"/>
              <a:t>http://home.comcast.net/~eliws/ceres/files/LightCurveModelsOf20Asteroids.pdf</a:t>
            </a:r>
          </a:p>
          <a:p>
            <a:r>
              <a:rPr lang="en-US" dirty="0" smtClean="0"/>
              <a:t>Data available at DAMIT website</a:t>
            </a:r>
          </a:p>
          <a:p>
            <a:pPr lvl="1"/>
            <a:r>
              <a:rPr lang="en-US" dirty="0" smtClean="0"/>
              <a:t>http://astro.troja.mff.cuni.cz/projects/asteroids3D/web.php</a:t>
            </a:r>
          </a:p>
          <a:p>
            <a:r>
              <a:rPr lang="en-US" dirty="0" smtClean="0"/>
              <a:t>Images and Video</a:t>
            </a:r>
          </a:p>
          <a:p>
            <a:pPr lvl="1"/>
            <a:r>
              <a:rPr lang="en-US" dirty="0" smtClean="0"/>
              <a:t>http://www.poyntsource.com/Richard/images/Asteroid%20Occultation%20Geometry.jpg</a:t>
            </a:r>
          </a:p>
          <a:p>
            <a:pPr lvl="1"/>
            <a:r>
              <a:rPr lang="en-US" dirty="0" smtClean="0"/>
              <a:t>http://www.minorplanet.info/MPO/pdolc/A135_2008.PNG</a:t>
            </a:r>
          </a:p>
          <a:p>
            <a:pPr lvl="1"/>
            <a:r>
              <a:rPr lang="en-US" dirty="0" smtClean="0"/>
              <a:t>http://www.poyntsource.com/Richard/IOTAMeeting2011.htm</a:t>
            </a:r>
          </a:p>
          <a:p>
            <a:pPr lvl="1"/>
            <a:r>
              <a:rPr lang="en-US" dirty="0" smtClean="0"/>
              <a:t> http://static.ddmcdn.com/gif/telescope-sam-1.jpg</a:t>
            </a:r>
          </a:p>
          <a:p>
            <a:pPr lvl="1"/>
            <a:r>
              <a:rPr lang="en-US" dirty="0" smtClean="0"/>
              <a:t>http://www.shapeways.com</a:t>
            </a:r>
          </a:p>
          <a:p>
            <a:pPr lvl="1"/>
            <a:r>
              <a:rPr lang="en-US" dirty="0" smtClean="0"/>
              <a:t>http://en.wikipedia.org/wiki/3D_printing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Hands-on astronomy</a:t>
            </a:r>
            <a:endParaRPr lang="en-US" dirty="0" smtClean="0"/>
          </a:p>
          <a:p>
            <a:r>
              <a:rPr lang="en-US" dirty="0" smtClean="0"/>
              <a:t>Science of modeling</a:t>
            </a:r>
          </a:p>
          <a:p>
            <a:r>
              <a:rPr lang="en-US" dirty="0" smtClean="0"/>
              <a:t>3D printing</a:t>
            </a:r>
          </a:p>
          <a:p>
            <a:r>
              <a:rPr lang="en-US" dirty="0" smtClean="0"/>
              <a:t>Discussion</a:t>
            </a:r>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hands-on astronomy?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Observation</a:t>
            </a:r>
          </a:p>
          <a:p>
            <a:pPr lvl="1"/>
            <a:r>
              <a:rPr lang="en-US" dirty="0" smtClean="0"/>
              <a:t>Backyard </a:t>
            </a:r>
            <a:r>
              <a:rPr lang="en-US" dirty="0" smtClean="0"/>
              <a:t>observing with </a:t>
            </a:r>
            <a:r>
              <a:rPr lang="en-US" dirty="0" smtClean="0"/>
              <a:t>telescopes</a:t>
            </a:r>
          </a:p>
          <a:p>
            <a:r>
              <a:rPr lang="en-US" dirty="0" smtClean="0"/>
              <a:t>Instrumentation</a:t>
            </a:r>
          </a:p>
          <a:p>
            <a:pPr lvl="1"/>
            <a:r>
              <a:rPr lang="en-US" dirty="0" smtClean="0"/>
              <a:t>Mirror grinding</a:t>
            </a:r>
            <a:endParaRPr lang="en-US" dirty="0" smtClean="0"/>
          </a:p>
          <a:p>
            <a:r>
              <a:rPr lang="en-US" dirty="0" smtClean="0"/>
              <a:t>Education/Outreach </a:t>
            </a:r>
          </a:p>
          <a:p>
            <a:pPr lvl="1"/>
            <a:r>
              <a:rPr lang="en-US" dirty="0" smtClean="0"/>
              <a:t>Solar system models</a:t>
            </a:r>
          </a:p>
          <a:p>
            <a:pPr lvl="1"/>
            <a:r>
              <a:rPr lang="en-US" dirty="0" err="1" smtClean="0"/>
              <a:t>Planispheres</a:t>
            </a:r>
            <a:endParaRPr lang="en-US" dirty="0" smtClean="0"/>
          </a:p>
          <a:p>
            <a:pPr lvl="1"/>
            <a:r>
              <a:rPr lang="en-US" dirty="0" err="1" smtClean="0"/>
              <a:t>Starlab</a:t>
            </a:r>
            <a:endParaRPr lang="en-US" dirty="0" smtClean="0"/>
          </a:p>
          <a:p>
            <a:pPr lvl="1">
              <a:buNone/>
            </a:pPr>
            <a:r>
              <a:rPr lang="en-US" sz="3200" i="1" dirty="0" smtClean="0"/>
              <a:t>NASA recommends making </a:t>
            </a:r>
            <a:r>
              <a:rPr lang="en-US" sz="3200" i="1" dirty="0" smtClean="0"/>
              <a:t>asteroids </a:t>
            </a:r>
            <a:r>
              <a:rPr lang="en-US" sz="3200" i="1" dirty="0" smtClean="0"/>
              <a:t>out of </a:t>
            </a:r>
            <a:r>
              <a:rPr lang="en-US" sz="3200" i="1" dirty="0" smtClean="0"/>
              <a:t>clay 	BORING!</a:t>
            </a:r>
            <a:endParaRPr lang="en-US" sz="3200" i="1" dirty="0" smtClean="0"/>
          </a:p>
          <a:p>
            <a:pPr lvl="1">
              <a:buNone/>
            </a:pPr>
            <a:r>
              <a:rPr lang="en-US" sz="3200" i="1" dirty="0" smtClean="0"/>
              <a:t>Where is the technology?</a:t>
            </a:r>
            <a:endParaRPr lang="en-US" sz="3200" i="1" dirty="0" smtClean="0"/>
          </a:p>
          <a:p>
            <a:pPr lvl="1">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clay models</a:t>
            </a:r>
            <a:endParaRPr lang="en-US" dirty="0"/>
          </a:p>
        </p:txBody>
      </p:sp>
      <p:sp>
        <p:nvSpPr>
          <p:cNvPr id="3" name="Content Placeholder 2"/>
          <p:cNvSpPr>
            <a:spLocks noGrp="1"/>
          </p:cNvSpPr>
          <p:nvPr>
            <p:ph idx="1"/>
          </p:nvPr>
        </p:nvSpPr>
        <p:spPr>
          <a:xfrm>
            <a:off x="3733800" y="1600200"/>
            <a:ext cx="4953000" cy="4709160"/>
          </a:xfrm>
        </p:spPr>
        <p:txBody>
          <a:bodyPr>
            <a:normAutofit/>
          </a:bodyPr>
          <a:lstStyle/>
          <a:p>
            <a:pPr lvl="1">
              <a:buNone/>
            </a:pPr>
            <a:r>
              <a:rPr lang="en-US" dirty="0" smtClean="0"/>
              <a:t>Cheap and easy, but…</a:t>
            </a:r>
            <a:endParaRPr lang="en-US" dirty="0" smtClean="0"/>
          </a:p>
          <a:p>
            <a:pPr lvl="1"/>
            <a:r>
              <a:rPr lang="en-US" dirty="0" smtClean="0"/>
              <a:t>Time intensive</a:t>
            </a:r>
          </a:p>
          <a:p>
            <a:pPr lvl="1"/>
            <a:r>
              <a:rPr lang="en-US" dirty="0" smtClean="0"/>
              <a:t>Not scientifically </a:t>
            </a:r>
            <a:r>
              <a:rPr lang="en-US" dirty="0" smtClean="0"/>
              <a:t>accurate</a:t>
            </a:r>
          </a:p>
          <a:p>
            <a:pPr lvl="2"/>
            <a:r>
              <a:rPr lang="en-US" dirty="0" smtClean="0"/>
              <a:t> </a:t>
            </a:r>
            <a:r>
              <a:rPr lang="en-US" dirty="0" smtClean="0"/>
              <a:t>they all start looking the same!</a:t>
            </a:r>
          </a:p>
          <a:p>
            <a:pPr lvl="1"/>
            <a:r>
              <a:rPr lang="en-US" dirty="0" smtClean="0"/>
              <a:t>Not exciting!</a:t>
            </a:r>
            <a:endParaRPr lang="en-US" dirty="0" smtClean="0"/>
          </a:p>
          <a:p>
            <a:pPr lvl="1">
              <a:buNone/>
            </a:pPr>
            <a:endParaRPr lang="en-US" dirty="0"/>
          </a:p>
        </p:txBody>
      </p:sp>
      <p:pic>
        <p:nvPicPr>
          <p:cNvPr id="4" name="Picture 3" descr="clay asteroid models.jpg"/>
          <p:cNvPicPr>
            <a:picLocks noChangeAspect="1"/>
          </p:cNvPicPr>
          <p:nvPr/>
        </p:nvPicPr>
        <p:blipFill>
          <a:blip r:embed="rId3" cstate="print"/>
          <a:stretch>
            <a:fillRect/>
          </a:stretch>
        </p:blipFill>
        <p:spPr>
          <a:xfrm>
            <a:off x="1143000" y="2122386"/>
            <a:ext cx="2447687" cy="360382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Better way: 3D printed asteroids</a:t>
            </a:r>
            <a:endParaRPr lang="en-US" dirty="0"/>
          </a:p>
        </p:txBody>
      </p:sp>
      <p:sp>
        <p:nvSpPr>
          <p:cNvPr id="3" name="Content Placeholder 2"/>
          <p:cNvSpPr>
            <a:spLocks noGrp="1"/>
          </p:cNvSpPr>
          <p:nvPr>
            <p:ph idx="1"/>
          </p:nvPr>
        </p:nvSpPr>
        <p:spPr>
          <a:xfrm>
            <a:off x="3657600" y="1600200"/>
            <a:ext cx="5029200" cy="4709160"/>
          </a:xfrm>
        </p:spPr>
        <p:txBody>
          <a:bodyPr>
            <a:normAutofit/>
          </a:bodyPr>
          <a:lstStyle/>
          <a:p>
            <a:r>
              <a:rPr lang="en-US" dirty="0" smtClean="0"/>
              <a:t>Scientifically accurate - see differentiation between asteroids</a:t>
            </a:r>
          </a:p>
          <a:p>
            <a:r>
              <a:rPr lang="en-US" dirty="0" smtClean="0"/>
              <a:t>Variety of materials/printing methods </a:t>
            </a:r>
            <a:r>
              <a:rPr lang="en-US" dirty="0" smtClean="0"/>
              <a:t>available</a:t>
            </a:r>
            <a:endParaRPr lang="en-US" dirty="0" smtClean="0"/>
          </a:p>
          <a:p>
            <a:r>
              <a:rPr lang="en-US" dirty="0" smtClean="0"/>
              <a:t>Tangible science – show off techniques and get </a:t>
            </a:r>
            <a:r>
              <a:rPr lang="en-US" dirty="0" smtClean="0"/>
              <a:t>people</a:t>
            </a:r>
            <a:r>
              <a:rPr lang="en-US" dirty="0" smtClean="0"/>
              <a:t> </a:t>
            </a:r>
            <a:r>
              <a:rPr lang="en-US" dirty="0" smtClean="0"/>
              <a:t>interested</a:t>
            </a:r>
          </a:p>
          <a:p>
            <a:endParaRPr lang="en-US" dirty="0" smtClean="0"/>
          </a:p>
          <a:p>
            <a:endParaRPr lang="en-US" dirty="0"/>
          </a:p>
        </p:txBody>
      </p:sp>
      <p:pic>
        <p:nvPicPr>
          <p:cNvPr id="4" name="Picture 3" descr="1239839_10152165028383032_1526150709_n.jpg"/>
          <p:cNvPicPr>
            <a:picLocks noChangeAspect="1"/>
          </p:cNvPicPr>
          <p:nvPr/>
        </p:nvPicPr>
        <p:blipFill>
          <a:blip r:embed="rId2" cstate="print"/>
          <a:stretch>
            <a:fillRect/>
          </a:stretch>
        </p:blipFill>
        <p:spPr>
          <a:xfrm>
            <a:off x="685800" y="1441397"/>
            <a:ext cx="2566544" cy="541660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and-back.jpg"/>
          <p:cNvPicPr>
            <a:picLocks noGrp="1" noChangeAspect="1"/>
          </p:cNvPicPr>
          <p:nvPr>
            <p:ph idx="1"/>
          </p:nvPr>
        </p:nvPicPr>
        <p:blipFill>
          <a:blip r:embed="rId2" cstate="print"/>
          <a:stretch>
            <a:fillRect/>
          </a:stretch>
        </p:blipFill>
        <p:spPr>
          <a:xfrm>
            <a:off x="0" y="-685800"/>
            <a:ext cx="9144000" cy="9144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get from </a:t>
            </a:r>
            <a:br>
              <a:rPr lang="en-US" dirty="0" smtClean="0"/>
            </a:br>
            <a:r>
              <a:rPr lang="en-US" dirty="0" smtClean="0"/>
              <a:t>observations to objects?</a:t>
            </a:r>
            <a:endParaRPr lang="en-US" dirty="0"/>
          </a:p>
        </p:txBody>
      </p:sp>
      <p:sp>
        <p:nvSpPr>
          <p:cNvPr id="3" name="Content Placeholder 2"/>
          <p:cNvSpPr>
            <a:spLocks noGrp="1"/>
          </p:cNvSpPr>
          <p:nvPr>
            <p:ph idx="1"/>
          </p:nvPr>
        </p:nvSpPr>
        <p:spPr>
          <a:xfrm>
            <a:off x="457200" y="1600200"/>
            <a:ext cx="4800600" cy="4709160"/>
          </a:xfrm>
        </p:spPr>
        <p:txBody>
          <a:bodyPr>
            <a:normAutofit fontScale="92500" lnSpcReduction="20000"/>
          </a:bodyPr>
          <a:lstStyle/>
          <a:p>
            <a:pPr marL="45720">
              <a:lnSpc>
                <a:spcPct val="115000"/>
              </a:lnSpc>
              <a:spcBef>
                <a:spcPts val="0"/>
              </a:spcBef>
              <a:spcAft>
                <a:spcPts val="1000"/>
              </a:spcAft>
            </a:pPr>
            <a:r>
              <a:rPr lang="en-US" dirty="0" smtClean="0">
                <a:latin typeface="Calibri"/>
                <a:ea typeface="Calibri"/>
                <a:cs typeface="Times New Roman"/>
              </a:rPr>
              <a:t>Astronomy</a:t>
            </a:r>
          </a:p>
          <a:p>
            <a:pPr marL="365760" lvl="1">
              <a:lnSpc>
                <a:spcPct val="115000"/>
              </a:lnSpc>
              <a:spcBef>
                <a:spcPts val="0"/>
              </a:spcBef>
              <a:spcAft>
                <a:spcPts val="1000"/>
              </a:spcAft>
            </a:pPr>
            <a:r>
              <a:rPr lang="en-US" dirty="0" smtClean="0">
                <a:latin typeface="Calibri"/>
                <a:ea typeface="Calibri"/>
                <a:cs typeface="Times New Roman"/>
              </a:rPr>
              <a:t>Observations/data collection of variation in brightness</a:t>
            </a:r>
          </a:p>
          <a:p>
            <a:pPr marL="365760" lvl="1">
              <a:lnSpc>
                <a:spcPct val="115000"/>
              </a:lnSpc>
              <a:spcBef>
                <a:spcPts val="0"/>
              </a:spcBef>
              <a:spcAft>
                <a:spcPts val="1000"/>
              </a:spcAft>
            </a:pPr>
            <a:r>
              <a:rPr lang="en-US" dirty="0" smtClean="0">
                <a:latin typeface="Calibri"/>
                <a:ea typeface="Calibri"/>
                <a:cs typeface="Times New Roman"/>
              </a:rPr>
              <a:t>Data reduction</a:t>
            </a:r>
            <a:endParaRPr lang="en-US" dirty="0" smtClean="0">
              <a:latin typeface="Calibri"/>
              <a:ea typeface="Calibri"/>
              <a:cs typeface="Times New Roman"/>
            </a:endParaRPr>
          </a:p>
          <a:p>
            <a:pPr marL="45720">
              <a:lnSpc>
                <a:spcPct val="115000"/>
              </a:lnSpc>
              <a:spcBef>
                <a:spcPts val="0"/>
              </a:spcBef>
              <a:spcAft>
                <a:spcPts val="1000"/>
              </a:spcAft>
            </a:pPr>
            <a:r>
              <a:rPr lang="en-US" dirty="0" smtClean="0">
                <a:latin typeface="Calibri"/>
                <a:ea typeface="Calibri"/>
                <a:cs typeface="Times New Roman"/>
              </a:rPr>
              <a:t>Model generation</a:t>
            </a:r>
          </a:p>
          <a:p>
            <a:pPr marL="365760" lvl="1">
              <a:lnSpc>
                <a:spcPct val="115000"/>
              </a:lnSpc>
              <a:spcBef>
                <a:spcPts val="0"/>
              </a:spcBef>
              <a:spcAft>
                <a:spcPts val="1000"/>
              </a:spcAft>
            </a:pPr>
            <a:r>
              <a:rPr lang="en-US" dirty="0" smtClean="0">
                <a:latin typeface="Calibri"/>
                <a:ea typeface="Calibri"/>
                <a:cs typeface="Times New Roman"/>
              </a:rPr>
              <a:t>Inversion (Canopus)</a:t>
            </a:r>
          </a:p>
          <a:p>
            <a:pPr marL="365760" lvl="1">
              <a:lnSpc>
                <a:spcPct val="115000"/>
              </a:lnSpc>
              <a:spcBef>
                <a:spcPts val="0"/>
              </a:spcBef>
              <a:spcAft>
                <a:spcPts val="1000"/>
              </a:spcAft>
            </a:pPr>
            <a:r>
              <a:rPr lang="en-US" dirty="0" smtClean="0">
                <a:latin typeface="Calibri"/>
                <a:ea typeface="Calibri"/>
                <a:cs typeface="Times New Roman"/>
              </a:rPr>
              <a:t>Rectification (</a:t>
            </a:r>
            <a:r>
              <a:rPr lang="en-US" dirty="0" err="1" smtClean="0">
                <a:latin typeface="Calibri"/>
                <a:ea typeface="Calibri"/>
                <a:cs typeface="Times New Roman"/>
              </a:rPr>
              <a:t>MeshLab</a:t>
            </a:r>
            <a:r>
              <a:rPr lang="en-US" dirty="0" smtClean="0">
                <a:latin typeface="Calibri"/>
                <a:ea typeface="Calibri"/>
                <a:cs typeface="Times New Roman"/>
              </a:rPr>
              <a:t>, other)</a:t>
            </a:r>
            <a:endParaRPr lang="en-US" dirty="0" smtClean="0">
              <a:latin typeface="Calibri"/>
              <a:ea typeface="Calibri"/>
              <a:cs typeface="Times New Roman"/>
            </a:endParaRPr>
          </a:p>
          <a:p>
            <a:pPr marL="0">
              <a:lnSpc>
                <a:spcPct val="115000"/>
              </a:lnSpc>
              <a:spcBef>
                <a:spcPts val="0"/>
              </a:spcBef>
              <a:spcAft>
                <a:spcPts val="1000"/>
              </a:spcAft>
            </a:pPr>
            <a:r>
              <a:rPr lang="en-US" dirty="0" smtClean="0">
                <a:latin typeface="Calibri"/>
                <a:ea typeface="Calibri"/>
                <a:cs typeface="Times New Roman"/>
              </a:rPr>
              <a:t>Verify with </a:t>
            </a:r>
            <a:r>
              <a:rPr lang="en-US" dirty="0" err="1" smtClean="0">
                <a:latin typeface="Calibri"/>
                <a:ea typeface="Calibri"/>
                <a:cs typeface="Times New Roman"/>
              </a:rPr>
              <a:t>occultations</a:t>
            </a:r>
            <a:endParaRPr lang="en-US" dirty="0" smtClean="0">
              <a:latin typeface="Calibri"/>
              <a:ea typeface="Calibri"/>
              <a:cs typeface="Times New Roman"/>
            </a:endParaRPr>
          </a:p>
          <a:p>
            <a:pPr marL="0">
              <a:lnSpc>
                <a:spcPct val="115000"/>
              </a:lnSpc>
              <a:spcBef>
                <a:spcPts val="0"/>
              </a:spcBef>
              <a:spcAft>
                <a:spcPts val="1000"/>
              </a:spcAft>
            </a:pPr>
            <a:r>
              <a:rPr lang="en-US" dirty="0" smtClean="0">
                <a:latin typeface="Calibri"/>
                <a:ea typeface="Calibri"/>
                <a:cs typeface="Times New Roman"/>
              </a:rPr>
              <a:t> Additive manufacturing (3-D printing)</a:t>
            </a:r>
          </a:p>
          <a:p>
            <a:pPr marL="0">
              <a:lnSpc>
                <a:spcPct val="115000"/>
              </a:lnSpc>
              <a:spcBef>
                <a:spcPts val="0"/>
              </a:spcBef>
              <a:spcAft>
                <a:spcPts val="1000"/>
              </a:spcAft>
            </a:pPr>
            <a:endParaRPr lang="en-US" dirty="0" smtClean="0">
              <a:latin typeface="Calibri"/>
              <a:ea typeface="Calibri"/>
              <a:cs typeface="Times New Roman"/>
            </a:endParaRPr>
          </a:p>
          <a:p>
            <a:pPr marL="365760" lvl="1">
              <a:lnSpc>
                <a:spcPct val="115000"/>
              </a:lnSpc>
              <a:spcBef>
                <a:spcPts val="0"/>
              </a:spcBef>
              <a:spcAft>
                <a:spcPts val="1000"/>
              </a:spcAft>
            </a:pPr>
            <a:endParaRPr lang="en-US" dirty="0" smtClean="0">
              <a:latin typeface="Calibri"/>
              <a:ea typeface="Calibri"/>
              <a:cs typeface="Times New Roman"/>
            </a:endParaRPr>
          </a:p>
          <a:p>
            <a:pPr marL="365760" lvl="1">
              <a:lnSpc>
                <a:spcPct val="115000"/>
              </a:lnSpc>
              <a:spcBef>
                <a:spcPts val="0"/>
              </a:spcBef>
              <a:spcAft>
                <a:spcPts val="1000"/>
              </a:spcAft>
            </a:pPr>
            <a:endParaRPr lang="en-US" dirty="0" smtClean="0">
              <a:latin typeface="Calibri"/>
              <a:ea typeface="Calibri"/>
              <a:cs typeface="Times New Roman"/>
            </a:endParaRPr>
          </a:p>
          <a:p>
            <a:pPr marL="630936" lvl="2">
              <a:lnSpc>
                <a:spcPct val="115000"/>
              </a:lnSpc>
              <a:spcBef>
                <a:spcPts val="0"/>
              </a:spcBef>
              <a:spcAft>
                <a:spcPts val="1000"/>
              </a:spcAft>
            </a:pPr>
            <a:endParaRPr lang="en-US" dirty="0" smtClean="0">
              <a:latin typeface="Calibri"/>
              <a:ea typeface="Calibri"/>
              <a:cs typeface="Times New Roman"/>
            </a:endParaRPr>
          </a:p>
          <a:p>
            <a:pPr marL="0" marR="0">
              <a:lnSpc>
                <a:spcPct val="115000"/>
              </a:lnSpc>
              <a:spcBef>
                <a:spcPts val="0"/>
              </a:spcBef>
              <a:spcAft>
                <a:spcPts val="1000"/>
              </a:spcAft>
            </a:pPr>
            <a:endParaRPr lang="en-US" dirty="0" smtClean="0">
              <a:latin typeface="Calibri"/>
              <a:ea typeface="Calibri"/>
              <a:cs typeface="Times New Roman"/>
            </a:endParaRPr>
          </a:p>
          <a:p>
            <a:pPr marL="0" marR="0">
              <a:lnSpc>
                <a:spcPct val="115000"/>
              </a:lnSpc>
              <a:spcBef>
                <a:spcPts val="0"/>
              </a:spcBef>
              <a:spcAft>
                <a:spcPts val="1000"/>
              </a:spcAft>
            </a:pPr>
            <a:endParaRPr lang="en-US" dirty="0" smtClean="0">
              <a:latin typeface="Calibri"/>
              <a:ea typeface="Calibri"/>
              <a:cs typeface="Times New Roman"/>
            </a:endParaRPr>
          </a:p>
          <a:p>
            <a:endParaRPr lang="en-US" dirty="0"/>
          </a:p>
        </p:txBody>
      </p:sp>
      <p:pic>
        <p:nvPicPr>
          <p:cNvPr id="4" name="Content Placeholder 3" descr="13-06a.jpg"/>
          <p:cNvPicPr>
            <a:picLocks noChangeAspect="1"/>
          </p:cNvPicPr>
          <p:nvPr/>
        </p:nvPicPr>
        <p:blipFill>
          <a:blip r:embed="rId3" cstate="print"/>
          <a:stretch>
            <a:fillRect/>
          </a:stretch>
        </p:blipFill>
        <p:spPr>
          <a:xfrm>
            <a:off x="5486400" y="1447800"/>
            <a:ext cx="3276600" cy="2457450"/>
          </a:xfrm>
          <a:prstGeom prst="rect">
            <a:avLst/>
          </a:prstGeom>
        </p:spPr>
      </p:pic>
      <p:pic>
        <p:nvPicPr>
          <p:cNvPr id="5" name="Picture 4" descr="occultation diagram.jpg"/>
          <p:cNvPicPr>
            <a:picLocks noChangeAspect="1"/>
          </p:cNvPicPr>
          <p:nvPr/>
        </p:nvPicPr>
        <p:blipFill>
          <a:blip r:embed="rId4" cstate="print"/>
          <a:stretch>
            <a:fillRect/>
          </a:stretch>
        </p:blipFill>
        <p:spPr>
          <a:xfrm>
            <a:off x="5562600" y="4114800"/>
            <a:ext cx="3248025" cy="240179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Example: 135 </a:t>
            </a:r>
            <a:r>
              <a:rPr lang="en-US" dirty="0" err="1" smtClean="0"/>
              <a:t>Hertha</a:t>
            </a:r>
            <a:endParaRPr lang="en-US" dirty="0"/>
          </a:p>
        </p:txBody>
      </p:sp>
      <p:pic>
        <p:nvPicPr>
          <p:cNvPr id="9" name="Content Placeholder 8" descr="hertha.png"/>
          <p:cNvPicPr>
            <a:picLocks noGrp="1" noChangeAspect="1"/>
          </p:cNvPicPr>
          <p:nvPr>
            <p:ph sz="quarter" idx="2"/>
          </p:nvPr>
        </p:nvPicPr>
        <p:blipFill>
          <a:blip r:embed="rId3" cstate="print"/>
          <a:stretch>
            <a:fillRect/>
          </a:stretch>
        </p:blipFill>
        <p:spPr>
          <a:xfrm>
            <a:off x="2819400" y="1371601"/>
            <a:ext cx="2971799" cy="1736101"/>
          </a:xfrm>
        </p:spPr>
      </p:pic>
      <p:pic>
        <p:nvPicPr>
          <p:cNvPr id="10" name="Content Placeholder 9" descr="IOTA2011-3.jpg"/>
          <p:cNvPicPr>
            <a:picLocks noGrp="1" noChangeAspect="1"/>
          </p:cNvPicPr>
          <p:nvPr>
            <p:ph sz="quarter" idx="4"/>
          </p:nvPr>
        </p:nvPicPr>
        <p:blipFill>
          <a:blip r:embed="rId4" cstate="print"/>
          <a:stretch>
            <a:fillRect/>
          </a:stretch>
        </p:blipFill>
        <p:spPr>
          <a:xfrm>
            <a:off x="4419600" y="4419600"/>
            <a:ext cx="2057400" cy="1942348"/>
          </a:xfrm>
        </p:spPr>
      </p:pic>
      <p:pic>
        <p:nvPicPr>
          <p:cNvPr id="8" name="Picture 7" descr="1239839_10152165028383032_1526150709_n.jpg"/>
          <p:cNvPicPr>
            <a:picLocks noChangeAspect="1"/>
          </p:cNvPicPr>
          <p:nvPr/>
        </p:nvPicPr>
        <p:blipFill>
          <a:blip r:embed="rId5" cstate="print"/>
          <a:stretch>
            <a:fillRect/>
          </a:stretch>
        </p:blipFill>
        <p:spPr>
          <a:xfrm>
            <a:off x="7099220" y="1371600"/>
            <a:ext cx="2044780" cy="3628445"/>
          </a:xfrm>
          <a:prstGeom prst="rect">
            <a:avLst/>
          </a:prstGeom>
        </p:spPr>
      </p:pic>
      <p:pic>
        <p:nvPicPr>
          <p:cNvPr id="11" name="Picture 10" descr="135 Hertha lightcurve data.PNG"/>
          <p:cNvPicPr>
            <a:picLocks noChangeAspect="1"/>
          </p:cNvPicPr>
          <p:nvPr/>
        </p:nvPicPr>
        <p:blipFill>
          <a:blip r:embed="rId6" cstate="print"/>
          <a:stretch>
            <a:fillRect/>
          </a:stretch>
        </p:blipFill>
        <p:spPr>
          <a:xfrm>
            <a:off x="228600" y="4343400"/>
            <a:ext cx="2190161" cy="1709333"/>
          </a:xfrm>
          <a:prstGeom prst="rect">
            <a:avLst/>
          </a:prstGeom>
        </p:spPr>
      </p:pic>
      <p:sp>
        <p:nvSpPr>
          <p:cNvPr id="13" name="Down Arrow 12"/>
          <p:cNvSpPr/>
          <p:nvPr/>
        </p:nvSpPr>
        <p:spPr>
          <a:xfrm>
            <a:off x="1143000" y="3429000"/>
            <a:ext cx="3810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13"/>
          <p:cNvSpPr/>
          <p:nvPr/>
        </p:nvSpPr>
        <p:spPr>
          <a:xfrm rot="13006946">
            <a:off x="2755011" y="3298124"/>
            <a:ext cx="381000" cy="9296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10800000">
            <a:off x="5181600" y="3505200"/>
            <a:ext cx="3810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6019800" y="2362200"/>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33400" y="3124200"/>
            <a:ext cx="1540806" cy="369332"/>
          </a:xfrm>
          <a:prstGeom prst="rect">
            <a:avLst/>
          </a:prstGeom>
          <a:noFill/>
        </p:spPr>
        <p:txBody>
          <a:bodyPr wrap="none" rtlCol="0">
            <a:spAutoFit/>
          </a:bodyPr>
          <a:lstStyle/>
          <a:p>
            <a:r>
              <a:rPr lang="en-US" dirty="0" smtClean="0"/>
              <a:t>Observations</a:t>
            </a:r>
            <a:endParaRPr lang="en-US" dirty="0"/>
          </a:p>
        </p:txBody>
      </p:sp>
      <p:sp>
        <p:nvSpPr>
          <p:cNvPr id="18" name="TextBox 17"/>
          <p:cNvSpPr txBox="1"/>
          <p:nvPr/>
        </p:nvSpPr>
        <p:spPr>
          <a:xfrm>
            <a:off x="457200" y="6019800"/>
            <a:ext cx="1423788" cy="369332"/>
          </a:xfrm>
          <a:prstGeom prst="rect">
            <a:avLst/>
          </a:prstGeom>
          <a:noFill/>
        </p:spPr>
        <p:txBody>
          <a:bodyPr wrap="none" rtlCol="0">
            <a:spAutoFit/>
          </a:bodyPr>
          <a:lstStyle/>
          <a:p>
            <a:r>
              <a:rPr lang="en-US" dirty="0" smtClean="0"/>
              <a:t>Light Curve</a:t>
            </a:r>
            <a:endParaRPr lang="en-US" dirty="0"/>
          </a:p>
        </p:txBody>
      </p:sp>
      <p:sp>
        <p:nvSpPr>
          <p:cNvPr id="19" name="TextBox 18"/>
          <p:cNvSpPr txBox="1"/>
          <p:nvPr/>
        </p:nvSpPr>
        <p:spPr>
          <a:xfrm>
            <a:off x="4572000" y="6324600"/>
            <a:ext cx="1905000" cy="369332"/>
          </a:xfrm>
          <a:prstGeom prst="rect">
            <a:avLst/>
          </a:prstGeom>
          <a:noFill/>
        </p:spPr>
        <p:txBody>
          <a:bodyPr wrap="square" rtlCol="0">
            <a:spAutoFit/>
          </a:bodyPr>
          <a:lstStyle/>
          <a:p>
            <a:r>
              <a:rPr lang="en-US" dirty="0" smtClean="0"/>
              <a:t>Occultation</a:t>
            </a:r>
            <a:endParaRPr lang="en-US" dirty="0"/>
          </a:p>
        </p:txBody>
      </p:sp>
      <p:sp>
        <p:nvSpPr>
          <p:cNvPr id="21" name="TextBox 20"/>
          <p:cNvSpPr txBox="1"/>
          <p:nvPr/>
        </p:nvSpPr>
        <p:spPr>
          <a:xfrm>
            <a:off x="3505200" y="3200400"/>
            <a:ext cx="2438400" cy="369332"/>
          </a:xfrm>
          <a:prstGeom prst="rect">
            <a:avLst/>
          </a:prstGeom>
          <a:noFill/>
        </p:spPr>
        <p:txBody>
          <a:bodyPr wrap="square" rtlCol="0">
            <a:spAutoFit/>
          </a:bodyPr>
          <a:lstStyle/>
          <a:p>
            <a:r>
              <a:rPr lang="en-US" dirty="0" smtClean="0"/>
              <a:t>Virtual Model</a:t>
            </a:r>
          </a:p>
        </p:txBody>
      </p:sp>
      <p:sp>
        <p:nvSpPr>
          <p:cNvPr id="22" name="TextBox 21"/>
          <p:cNvSpPr txBox="1"/>
          <p:nvPr/>
        </p:nvSpPr>
        <p:spPr>
          <a:xfrm>
            <a:off x="7239000" y="5257800"/>
            <a:ext cx="1905000" cy="369332"/>
          </a:xfrm>
          <a:prstGeom prst="rect">
            <a:avLst/>
          </a:prstGeom>
          <a:noFill/>
        </p:spPr>
        <p:txBody>
          <a:bodyPr wrap="square" rtlCol="0">
            <a:spAutoFit/>
          </a:bodyPr>
          <a:lstStyle/>
          <a:p>
            <a:r>
              <a:rPr lang="en-US" dirty="0" smtClean="0"/>
              <a:t>Printed Models</a:t>
            </a:r>
          </a:p>
        </p:txBody>
      </p:sp>
      <p:pic>
        <p:nvPicPr>
          <p:cNvPr id="23" name="Picture 22" descr="telescope-sam-1.jpg"/>
          <p:cNvPicPr>
            <a:picLocks noChangeAspect="1"/>
          </p:cNvPicPr>
          <p:nvPr/>
        </p:nvPicPr>
        <p:blipFill>
          <a:blip r:embed="rId7" cstate="print"/>
          <a:stretch>
            <a:fillRect/>
          </a:stretch>
        </p:blipFill>
        <p:spPr>
          <a:xfrm>
            <a:off x="0" y="1371600"/>
            <a:ext cx="2314127" cy="172402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Process from Digital to Print</a:t>
            </a:r>
            <a:endParaRPr lang="en-US" dirty="0"/>
          </a:p>
        </p:txBody>
      </p:sp>
      <p:sp>
        <p:nvSpPr>
          <p:cNvPr id="3" name="Content Placeholder 2"/>
          <p:cNvSpPr>
            <a:spLocks noGrp="1"/>
          </p:cNvSpPr>
          <p:nvPr>
            <p:ph idx="1"/>
          </p:nvPr>
        </p:nvSpPr>
        <p:spPr>
          <a:xfrm>
            <a:off x="457200" y="1295400"/>
            <a:ext cx="8686800" cy="3200400"/>
          </a:xfrm>
        </p:spPr>
        <p:txBody>
          <a:bodyPr>
            <a:normAutofit fontScale="92500" lnSpcReduction="20000"/>
          </a:bodyPr>
          <a:lstStyle/>
          <a:p>
            <a:r>
              <a:rPr lang="en-US" dirty="0" smtClean="0"/>
              <a:t>Convert scientific model to printable format</a:t>
            </a:r>
          </a:p>
          <a:p>
            <a:pPr lvl="1"/>
            <a:r>
              <a:rPr lang="en-US" dirty="0" smtClean="0"/>
              <a:t>Approximates </a:t>
            </a:r>
            <a:r>
              <a:rPr lang="en-US" dirty="0" smtClean="0"/>
              <a:t>shape </a:t>
            </a:r>
            <a:r>
              <a:rPr lang="en-US" dirty="0" smtClean="0"/>
              <a:t>using </a:t>
            </a:r>
            <a:r>
              <a:rPr lang="en-US" dirty="0" smtClean="0"/>
              <a:t>triangular </a:t>
            </a:r>
            <a:r>
              <a:rPr lang="en-US" dirty="0" smtClean="0"/>
              <a:t>facets</a:t>
            </a:r>
          </a:p>
          <a:p>
            <a:pPr lvl="1"/>
            <a:r>
              <a:rPr lang="en-US" dirty="0" smtClean="0"/>
              <a:t>Add texture (</a:t>
            </a:r>
            <a:r>
              <a:rPr lang="en-US" dirty="0" err="1" smtClean="0"/>
              <a:t>cratering</a:t>
            </a:r>
            <a:r>
              <a:rPr lang="en-US" dirty="0" smtClean="0"/>
              <a:t>)</a:t>
            </a:r>
          </a:p>
          <a:p>
            <a:pPr lvl="1"/>
            <a:r>
              <a:rPr lang="en-US" dirty="0" smtClean="0"/>
              <a:t>Set density / Add void space</a:t>
            </a:r>
            <a:endParaRPr lang="en-US" dirty="0" smtClean="0"/>
          </a:p>
          <a:p>
            <a:pPr lvl="1"/>
            <a:r>
              <a:rPr lang="en-US" dirty="0" smtClean="0"/>
              <a:t>May  have limits on  # of vertices, wall thickness, holes, overhangs, etc</a:t>
            </a:r>
            <a:endParaRPr lang="en-US" dirty="0" smtClean="0"/>
          </a:p>
          <a:p>
            <a:pPr lvl="1"/>
            <a:r>
              <a:rPr lang="en-US" dirty="0" smtClean="0"/>
              <a:t>Slices virtual model into digital cross sections	</a:t>
            </a:r>
            <a:endParaRPr lang="en-US" dirty="0" smtClean="0"/>
          </a:p>
          <a:p>
            <a:r>
              <a:rPr lang="en-US" dirty="0" smtClean="0"/>
              <a:t>Print Model</a:t>
            </a:r>
            <a:endParaRPr lang="en-US" dirty="0" smtClean="0"/>
          </a:p>
          <a:p>
            <a:pPr lvl="1"/>
            <a:r>
              <a:rPr lang="en-US" dirty="0" smtClean="0"/>
              <a:t>Extrusion method builds model in layers; many options</a:t>
            </a:r>
            <a:endParaRPr lang="en-US" dirty="0" smtClean="0"/>
          </a:p>
        </p:txBody>
      </p:sp>
      <p:pic>
        <p:nvPicPr>
          <p:cNvPr id="4" name="Picture 3" descr="Rapid_prototyping_slicing.jpg"/>
          <p:cNvPicPr>
            <a:picLocks noChangeAspect="1"/>
          </p:cNvPicPr>
          <p:nvPr/>
        </p:nvPicPr>
        <p:blipFill>
          <a:blip r:embed="rId2" cstate="print"/>
          <a:stretch>
            <a:fillRect/>
          </a:stretch>
        </p:blipFill>
        <p:spPr>
          <a:xfrm>
            <a:off x="1143000" y="4495800"/>
            <a:ext cx="2716530" cy="2362200"/>
          </a:xfrm>
          <a:prstGeom prst="rect">
            <a:avLst/>
          </a:prstGeom>
        </p:spPr>
      </p:pic>
      <p:pic>
        <p:nvPicPr>
          <p:cNvPr id="5" name="Picture 4" descr="135 Hertha - Makerbot-small.png"/>
          <p:cNvPicPr>
            <a:picLocks noChangeAspect="1"/>
          </p:cNvPicPr>
          <p:nvPr/>
        </p:nvPicPr>
        <p:blipFill>
          <a:blip r:embed="rId3" cstate="print"/>
          <a:stretch>
            <a:fillRect/>
          </a:stretch>
        </p:blipFill>
        <p:spPr>
          <a:xfrm>
            <a:off x="5410200" y="4470787"/>
            <a:ext cx="2438401" cy="2387213"/>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20269</TotalTime>
  <Words>518</Words>
  <Application>Microsoft Office PowerPoint</Application>
  <PresentationFormat>On-screen Show (4:3)</PresentationFormat>
  <Paragraphs>116</Paragraphs>
  <Slides>16</Slides>
  <Notes>5</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Apex</vt:lpstr>
      <vt:lpstr>Hands-On Astronomy</vt:lpstr>
      <vt:lpstr>Agenda</vt:lpstr>
      <vt:lpstr>What is hands-on astronomy? </vt:lpstr>
      <vt:lpstr>Traditional clay models</vt:lpstr>
      <vt:lpstr>A Better way: 3D printed asteroids</vt:lpstr>
      <vt:lpstr>Slide 6</vt:lpstr>
      <vt:lpstr>How do we get from  observations to objects?</vt:lpstr>
      <vt:lpstr>Example: 135 Hertha</vt:lpstr>
      <vt:lpstr>Process from Digital to Print</vt:lpstr>
      <vt:lpstr>Common 3D Printing Technologies</vt:lpstr>
      <vt:lpstr>Options for 3-d Printing</vt:lpstr>
      <vt:lpstr>Example 3-D Printing Model</vt:lpstr>
      <vt:lpstr>Things to keep in mind</vt:lpstr>
      <vt:lpstr>Summary</vt:lpstr>
      <vt:lpstr>Questions?</vt:lpstr>
      <vt:lpstr>Additional Resources</vt:lpstr>
    </vt:vector>
  </TitlesOfParts>
  <Company>Windows 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 Asteroid Models</dc:title>
  <dc:creator>April</dc:creator>
  <cp:lastModifiedBy>April</cp:lastModifiedBy>
  <cp:revision>47</cp:revision>
  <dcterms:created xsi:type="dcterms:W3CDTF">2013-07-17T02:07:31Z</dcterms:created>
  <dcterms:modified xsi:type="dcterms:W3CDTF">2013-09-16T01:17:24Z</dcterms:modified>
</cp:coreProperties>
</file>