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8" autoAdjust="0"/>
    <p:restoredTop sz="94660"/>
  </p:normalViewPr>
  <p:slideViewPr>
    <p:cSldViewPr>
      <p:cViewPr varScale="1">
        <p:scale>
          <a:sx n="86" d="100"/>
          <a:sy n="86" d="100"/>
        </p:scale>
        <p:origin x="-94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D8B08-C380-4D78-BBE2-183D9517D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1C91-5017-499B-B970-E0805A148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6A970-F23A-4276-A32B-18C0C886C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62E35-CA3D-43B5-BB34-82607C8D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905C-ACA5-4151-8839-FA31608A0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1B29-3B23-475F-9ECD-C0DF75D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5D1C-D23B-486E-903E-97A661CAE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98A-38F1-4707-8C2F-FE64D3F7C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CBC54-8CE1-43DA-BEDA-440E6689F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627AE-2AEC-4A11-8D0E-5973412DD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36E0-BE6E-4F03-88B7-1A5F98E82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46F38C-F1EB-45EE-8EA2-762C0D1CD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 smtClean="0"/>
              <a:t>IOTA Membership and Subscription Numbers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Print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43</a:t>
            </a:r>
            <a:r>
              <a:rPr lang="en-US" dirty="0" smtClean="0"/>
              <a:t> USA 			</a:t>
            </a:r>
            <a:r>
              <a:rPr lang="en-US" i="1" dirty="0" err="1" smtClean="0"/>
              <a:t>vs</a:t>
            </a:r>
            <a:r>
              <a:rPr lang="en-US" i="1" dirty="0" smtClean="0"/>
              <a:t> 67 in 2012 Oct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Outside USA 	</a:t>
            </a:r>
            <a:r>
              <a:rPr lang="en-US" i="1" dirty="0" err="1" smtClean="0"/>
              <a:t>vs</a:t>
            </a:r>
            <a:r>
              <a:rPr lang="en-US" i="1" dirty="0" smtClean="0"/>
              <a:t> 20 in 2012 Oct</a:t>
            </a:r>
          </a:p>
          <a:p>
            <a:endParaRPr lang="en-US" dirty="0" smtClean="0"/>
          </a:p>
          <a:p>
            <a:r>
              <a:rPr lang="en-US" dirty="0" smtClean="0"/>
              <a:t>Online-only</a:t>
            </a:r>
          </a:p>
          <a:p>
            <a:pPr lvl="1">
              <a:buNone/>
            </a:pPr>
            <a:r>
              <a:rPr lang="en-US" dirty="0" smtClean="0">
                <a:solidFill>
                  <a:srgbClr val="008000"/>
                </a:solidFill>
              </a:rPr>
              <a:t>46</a:t>
            </a:r>
            <a:r>
              <a:rPr lang="en-US" dirty="0" smtClean="0"/>
              <a:t> subscribers 	</a:t>
            </a:r>
            <a:r>
              <a:rPr lang="en-US" i="1" dirty="0" err="1" smtClean="0"/>
              <a:t>vs</a:t>
            </a:r>
            <a:r>
              <a:rPr lang="en-US" i="1" dirty="0" smtClean="0"/>
              <a:t> 45 in 2012 Oct</a:t>
            </a:r>
          </a:p>
          <a:p>
            <a:endParaRPr lang="en-US" dirty="0" smtClean="0"/>
          </a:p>
          <a:p>
            <a:r>
              <a:rPr lang="en-US" dirty="0" smtClean="0"/>
              <a:t>Net decrease of </a:t>
            </a:r>
            <a:r>
              <a:rPr lang="en-US" dirty="0" smtClean="0">
                <a:solidFill>
                  <a:srgbClr val="FF0000"/>
                </a:solidFill>
              </a:rPr>
              <a:t>38</a:t>
            </a:r>
            <a:r>
              <a:rPr lang="en-US" dirty="0" smtClean="0"/>
              <a:t> members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IOTA Membership Trends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990600"/>
          <a:ext cx="3962400" cy="2286000"/>
        </p:xfrm>
        <a:graphic>
          <a:graphicData uri="http://schemas.openxmlformats.org/drawingml/2006/table">
            <a:tbl>
              <a:tblPr/>
              <a:tblGrid>
                <a:gridCol w="792480"/>
                <a:gridCol w="792480"/>
                <a:gridCol w="792480"/>
                <a:gridCol w="792480"/>
                <a:gridCol w="792480"/>
              </a:tblGrid>
              <a:tr h="863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Print Outside North America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Online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13-Oct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Sep-13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Oct-12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Jul-11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Apr-07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1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May-06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 descr="MemberTrend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505200"/>
            <a:ext cx="7811155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Overview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Balance: 	2012 October 19</a:t>
            </a:r>
          </a:p>
          <a:p>
            <a:pPr lvl="1" eaLnBrk="1" hangingPunct="1"/>
            <a:r>
              <a:rPr lang="en-US" dirty="0" smtClean="0"/>
              <a:t>$5,997.29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Ending Balance: 	2013 October 3</a:t>
            </a:r>
          </a:p>
          <a:p>
            <a:pPr lvl="1" eaLnBrk="1" hangingPunct="1"/>
            <a:r>
              <a:rPr lang="en-US" dirty="0" smtClean="0"/>
              <a:t>$6,038.02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eaLnBrk="1" hangingPunct="1"/>
            <a:r>
              <a:rPr lang="en-US" b="1" dirty="0" smtClean="0">
                <a:solidFill>
                  <a:srgbClr val="008000"/>
                </a:solidFill>
              </a:rPr>
              <a:t>Net increase in Balance:</a:t>
            </a:r>
          </a:p>
          <a:p>
            <a:pPr lvl="1" eaLnBrk="1" hangingPunct="1"/>
            <a:r>
              <a:rPr lang="en-US" b="1" dirty="0" smtClean="0">
                <a:solidFill>
                  <a:srgbClr val="008000"/>
                </a:solidFill>
              </a:rPr>
              <a:t>$40.73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IOTA Financial Details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19800"/>
          </a:xfrm>
        </p:spPr>
        <p:txBody>
          <a:bodyPr/>
          <a:lstStyle/>
          <a:p>
            <a:pPr eaLnBrk="1" hangingPunct="1"/>
            <a:r>
              <a:rPr lang="en-US" dirty="0" smtClean="0"/>
              <a:t>Membership Income: 	$960		</a:t>
            </a:r>
            <a:endParaRPr lang="en-US" i="1" dirty="0" smtClean="0"/>
          </a:p>
          <a:p>
            <a:pPr eaLnBrk="1" hangingPunct="1"/>
            <a:r>
              <a:rPr lang="en-US" dirty="0" smtClean="0"/>
              <a:t>Interest:				$4.53</a:t>
            </a:r>
          </a:p>
          <a:p>
            <a:pPr eaLnBrk="1" hangingPunct="1"/>
            <a:r>
              <a:rPr lang="en-US" dirty="0" smtClean="0"/>
              <a:t>IOTA-VTI Royalties:	$381</a:t>
            </a:r>
          </a:p>
          <a:p>
            <a:pPr eaLnBrk="1" hangingPunct="1"/>
            <a:r>
              <a:rPr lang="en-US" dirty="0" smtClean="0"/>
              <a:t>PayPal Balance:		$1060.00</a:t>
            </a:r>
          </a:p>
          <a:p>
            <a:pPr eaLnBrk="1" hangingPunct="1"/>
            <a:r>
              <a:rPr lang="en-US" dirty="0" smtClean="0"/>
              <a:t>Expenses</a:t>
            </a:r>
          </a:p>
          <a:p>
            <a:pPr lvl="1" eaLnBrk="1" hangingPunct="1"/>
            <a:r>
              <a:rPr lang="en-US" dirty="0" smtClean="0"/>
              <a:t>Printing/mailing costs: 	</a:t>
            </a:r>
            <a:r>
              <a:rPr lang="en-US" dirty="0" smtClean="0">
                <a:solidFill>
                  <a:srgbClr val="FF0000"/>
                </a:solidFill>
              </a:rPr>
              <a:t>$1301.32</a:t>
            </a:r>
          </a:p>
          <a:p>
            <a:pPr lvl="1" eaLnBrk="1" hangingPunct="1"/>
            <a:r>
              <a:rPr lang="en-US" dirty="0" smtClean="0"/>
              <a:t>JOA layout/design:	</a:t>
            </a:r>
            <a:r>
              <a:rPr lang="en-US" dirty="0" smtClean="0">
                <a:solidFill>
                  <a:srgbClr val="FF0000"/>
                </a:solidFill>
              </a:rPr>
              <a:t>$790.67 (3 issues?)</a:t>
            </a:r>
            <a:endParaRPr lang="en-US" dirty="0" smtClean="0"/>
          </a:p>
          <a:p>
            <a:pPr lvl="1" eaLnBrk="1" hangingPunct="1"/>
            <a:r>
              <a:rPr lang="en-US" dirty="0" smtClean="0"/>
              <a:t>Web service:		</a:t>
            </a:r>
            <a:r>
              <a:rPr lang="en-US" dirty="0" smtClean="0">
                <a:solidFill>
                  <a:srgbClr val="FF0000"/>
                </a:solidFill>
              </a:rPr>
              <a:t>Still donated</a:t>
            </a:r>
          </a:p>
          <a:p>
            <a:pPr lvl="1" eaLnBrk="1" hangingPunct="1"/>
            <a:r>
              <a:rPr lang="en-US" dirty="0" smtClean="0"/>
              <a:t>Awards			</a:t>
            </a:r>
            <a:r>
              <a:rPr lang="en-US" dirty="0" smtClean="0">
                <a:solidFill>
                  <a:srgbClr val="FF0000"/>
                </a:solidFill>
              </a:rPr>
              <a:t>$ ?</a:t>
            </a:r>
            <a:endParaRPr lang="en-US" dirty="0" smtClean="0"/>
          </a:p>
          <a:p>
            <a:pPr lvl="1" eaLnBrk="1" hangingPunct="1"/>
            <a:r>
              <a:rPr lang="en-US" dirty="0" smtClean="0"/>
              <a:t>Fees:				</a:t>
            </a:r>
            <a:r>
              <a:rPr lang="en-US" sz="2000" dirty="0" smtClean="0">
                <a:solidFill>
                  <a:srgbClr val="FF0000"/>
                </a:solidFill>
              </a:rPr>
              <a:t>PayPal fees totaled $44.97</a:t>
            </a:r>
            <a:endParaRPr lang="en-US" dirty="0" smtClean="0"/>
          </a:p>
          <a:p>
            <a:pPr lvl="1" eaLnBrk="1" hangingPunct="1"/>
            <a:r>
              <a:rPr lang="en-US" dirty="0" smtClean="0"/>
              <a:t>TX Tax Exempt Filing:	</a:t>
            </a:r>
            <a:r>
              <a:rPr lang="en-US" dirty="0" smtClean="0">
                <a:solidFill>
                  <a:srgbClr val="FF0000"/>
                </a:solidFill>
              </a:rPr>
              <a:t>$5</a:t>
            </a:r>
            <a:r>
              <a:rPr lang="en-US" dirty="0" smtClean="0"/>
              <a:t>		 	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IOTA Business Items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/>
            <a:r>
              <a:rPr lang="en-US" dirty="0" smtClean="0"/>
              <a:t>JOA publication</a:t>
            </a:r>
          </a:p>
          <a:p>
            <a:pPr lvl="1" eaLnBrk="1" hangingPunct="1"/>
            <a:r>
              <a:rPr lang="en-US" dirty="0" smtClean="0"/>
              <a:t>Ever so slightly behind on latest issues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Online access</a:t>
            </a:r>
          </a:p>
          <a:p>
            <a:pPr lvl="1" eaLnBrk="1" hangingPunct="1"/>
            <a:r>
              <a:rPr lang="en-US" sz="2000" dirty="0" smtClean="0"/>
              <a:t>Issues uploaded well before print copies are delivered</a:t>
            </a:r>
          </a:p>
          <a:p>
            <a:pPr lvl="1" eaLnBrk="1" hangingPunct="1"/>
            <a:r>
              <a:rPr lang="en-US" sz="2000" dirty="0" smtClean="0"/>
              <a:t>New password protocol with latest issue</a:t>
            </a:r>
          </a:p>
          <a:p>
            <a:pPr lvl="1" eaLnBrk="1" hangingPunct="1"/>
            <a:r>
              <a:rPr lang="en-US" sz="2000" dirty="0" smtClean="0"/>
              <a:t>Old passwords a thing of the past</a:t>
            </a:r>
            <a:endParaRPr lang="en-US" dirty="0" smtClean="0"/>
          </a:p>
          <a:p>
            <a:pPr eaLnBrk="1" hangingPunct="1"/>
            <a:r>
              <a:rPr lang="en-US" dirty="0" smtClean="0"/>
              <a:t>Complaints</a:t>
            </a:r>
          </a:p>
          <a:p>
            <a:pPr lvl="1" eaLnBrk="1" hangingPunct="1"/>
            <a:r>
              <a:rPr lang="en-US" dirty="0" smtClean="0"/>
              <a:t>None this past year…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JOA 1203 costs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Layout/Design:</a:t>
            </a:r>
          </a:p>
          <a:p>
            <a:pPr lvl="1"/>
            <a:r>
              <a:rPr lang="en-US" dirty="0" smtClean="0"/>
              <a:t>$305.99 (</a:t>
            </a:r>
            <a:r>
              <a:rPr lang="az-Cyrl-AZ" dirty="0" smtClean="0"/>
              <a:t>Є</a:t>
            </a:r>
            <a:r>
              <a:rPr lang="en-US" dirty="0" smtClean="0"/>
              <a:t>238)</a:t>
            </a:r>
          </a:p>
          <a:p>
            <a:r>
              <a:rPr lang="en-US" dirty="0" smtClean="0"/>
              <a:t>x Copies Printed:</a:t>
            </a:r>
          </a:p>
          <a:p>
            <a:pPr lvl="1"/>
            <a:r>
              <a:rPr lang="en-US" dirty="0" smtClean="0"/>
              <a:t>$232.56</a:t>
            </a:r>
          </a:p>
          <a:p>
            <a:r>
              <a:rPr lang="en-US" dirty="0" smtClean="0"/>
              <a:t>Envelopes/Labels/Printable Postage Sheets:</a:t>
            </a:r>
          </a:p>
          <a:p>
            <a:pPr lvl="1"/>
            <a:r>
              <a:rPr lang="en-US" dirty="0" smtClean="0"/>
              <a:t>$124.30	(purchased every 2-3 issues)</a:t>
            </a:r>
          </a:p>
          <a:p>
            <a:r>
              <a:rPr lang="en-US" dirty="0" smtClean="0"/>
              <a:t>Postage:</a:t>
            </a:r>
          </a:p>
          <a:p>
            <a:pPr lvl="1"/>
            <a:r>
              <a:rPr lang="en-US" dirty="0" smtClean="0"/>
              <a:t>$332.56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JOA 1203 costs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mtClean="0"/>
              <a:t>Net cost of ~$912.55 for this issue</a:t>
            </a:r>
          </a:p>
          <a:p>
            <a:pPr lvl="1"/>
            <a:r>
              <a:rPr lang="en-US" smtClean="0"/>
              <a:t>(“about” due to irregularity in supplies)</a:t>
            </a:r>
          </a:p>
          <a:p>
            <a:endParaRPr lang="en-US" smtClean="0"/>
          </a:p>
          <a:p>
            <a:r>
              <a:rPr lang="en-US" smtClean="0"/>
              <a:t>87 issues mailed so each issue cost ~$10.49</a:t>
            </a:r>
          </a:p>
          <a:p>
            <a:endParaRPr lang="en-US" smtClean="0"/>
          </a:p>
          <a:p>
            <a:r>
              <a:rPr lang="en-US" smtClean="0"/>
              <a:t>Price paid per issue by members depends upon several factors (location, payment &amp; delivery options) but is ~$10.29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180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IOTA Membership and Subscription Numbers</vt:lpstr>
      <vt:lpstr>IOTA Membership Trends</vt:lpstr>
      <vt:lpstr>IOTA Financial Overview</vt:lpstr>
      <vt:lpstr>IOTA Financial Details</vt:lpstr>
      <vt:lpstr>IOTA Business Items</vt:lpstr>
      <vt:lpstr>Representative JOA 1203 costs</vt:lpstr>
      <vt:lpstr>Representative JOA 1203 costs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Business Report</dc:title>
  <dc:creator>Prof. Dude</dc:creator>
  <cp:lastModifiedBy>Chad</cp:lastModifiedBy>
  <cp:revision>50</cp:revision>
  <dcterms:created xsi:type="dcterms:W3CDTF">2007-07-13T20:39:54Z</dcterms:created>
  <dcterms:modified xsi:type="dcterms:W3CDTF">2013-10-04T17:04:31Z</dcterms:modified>
</cp:coreProperties>
</file>